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jpg" ContentType="image/jp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34684" y="5809488"/>
            <a:ext cx="5957570" cy="615950"/>
          </a:xfrm>
          <a:custGeom>
            <a:avLst/>
            <a:gdLst/>
            <a:ahLst/>
            <a:cxnLst/>
            <a:rect l="l" t="t" r="r" b="b"/>
            <a:pathLst>
              <a:path w="5957570" h="615950">
                <a:moveTo>
                  <a:pt x="5866892" y="0"/>
                </a:moveTo>
                <a:lnTo>
                  <a:pt x="102615" y="0"/>
                </a:lnTo>
                <a:lnTo>
                  <a:pt x="62686" y="8064"/>
                </a:lnTo>
                <a:lnTo>
                  <a:pt x="30067" y="30057"/>
                </a:lnTo>
                <a:lnTo>
                  <a:pt x="8068" y="62675"/>
                </a:lnTo>
                <a:lnTo>
                  <a:pt x="0" y="102615"/>
                </a:lnTo>
                <a:lnTo>
                  <a:pt x="0" y="513080"/>
                </a:lnTo>
                <a:lnTo>
                  <a:pt x="8068" y="553020"/>
                </a:lnTo>
                <a:lnTo>
                  <a:pt x="30067" y="585638"/>
                </a:lnTo>
                <a:lnTo>
                  <a:pt x="62686" y="607631"/>
                </a:lnTo>
                <a:lnTo>
                  <a:pt x="102615" y="615696"/>
                </a:lnTo>
                <a:lnTo>
                  <a:pt x="5866892" y="615696"/>
                </a:lnTo>
                <a:lnTo>
                  <a:pt x="5906821" y="607631"/>
                </a:lnTo>
                <a:lnTo>
                  <a:pt x="5939440" y="585638"/>
                </a:lnTo>
                <a:lnTo>
                  <a:pt x="5957316" y="559134"/>
                </a:lnTo>
                <a:lnTo>
                  <a:pt x="5957316" y="56561"/>
                </a:lnTo>
                <a:lnTo>
                  <a:pt x="5939440" y="30057"/>
                </a:lnTo>
                <a:lnTo>
                  <a:pt x="5906821" y="8064"/>
                </a:lnTo>
                <a:lnTo>
                  <a:pt x="5866892" y="0"/>
                </a:lnTo>
                <a:close/>
              </a:path>
            </a:pathLst>
          </a:custGeom>
          <a:solidFill>
            <a:srgbClr val="8425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5847" y="1898395"/>
            <a:ext cx="8020304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5968" y="593191"/>
            <a:ext cx="6100063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3200" y="2054860"/>
            <a:ext cx="9245600" cy="3893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ndiankanoon.org/doc/1899692/" TargetMode="Externa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ankanoon.org/doc/1329583/" TargetMode="External"/><Relationship Id="rId3" Type="http://schemas.openxmlformats.org/officeDocument/2006/relationships/hyperlink" Target="https://indiankanoon.org/doc/789969/" TargetMode="External"/><Relationship Id="rId4" Type="http://schemas.openxmlformats.org/officeDocument/2006/relationships/hyperlink" Target="https://indiankanoon.org/doc/260037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5532" y="1898395"/>
            <a:ext cx="7500620" cy="1904364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L="12065" marR="5080">
              <a:lnSpc>
                <a:spcPts val="4750"/>
              </a:lnSpc>
              <a:spcBef>
                <a:spcPts val="705"/>
              </a:spcBef>
              <a:tabLst>
                <a:tab pos="2807335" algn="l"/>
              </a:tabLst>
            </a:pPr>
            <a:r>
              <a:rPr dirty="0" sz="4400" b="1">
                <a:solidFill>
                  <a:srgbClr val="842577"/>
                </a:solidFill>
                <a:latin typeface="Arial"/>
                <a:cs typeface="Arial"/>
              </a:rPr>
              <a:t>ROLE</a:t>
            </a:r>
            <a:r>
              <a:rPr dirty="0" sz="4400" spc="5" b="1">
                <a:solidFill>
                  <a:srgbClr val="842577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842577"/>
                </a:solidFill>
                <a:latin typeface="Arial"/>
                <a:cs typeface="Arial"/>
              </a:rPr>
              <a:t>OF	TECHNICAL</a:t>
            </a:r>
            <a:r>
              <a:rPr dirty="0" sz="4400" spc="-160" b="1">
                <a:solidFill>
                  <a:srgbClr val="842577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842577"/>
                </a:solidFill>
                <a:latin typeface="Arial"/>
                <a:cs typeface="Arial"/>
              </a:rPr>
              <a:t>UNIT </a:t>
            </a:r>
            <a:r>
              <a:rPr dirty="0" sz="4400" spc="-1205" b="1">
                <a:solidFill>
                  <a:srgbClr val="842577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842577"/>
                </a:solidFill>
                <a:latin typeface="Arial"/>
                <a:cs typeface="Arial"/>
              </a:rPr>
              <a:t>IN </a:t>
            </a:r>
            <a:r>
              <a:rPr dirty="0" sz="4400" spc="-30" b="1">
                <a:solidFill>
                  <a:srgbClr val="842577"/>
                </a:solidFill>
                <a:latin typeface="Arial"/>
                <a:cs typeface="Arial"/>
              </a:rPr>
              <a:t>FACELESS </a:t>
            </a:r>
            <a:r>
              <a:rPr dirty="0" sz="4400" spc="-25" b="1">
                <a:solidFill>
                  <a:srgbClr val="842577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842577"/>
                </a:solidFill>
                <a:latin typeface="Arial"/>
                <a:cs typeface="Arial"/>
              </a:rPr>
              <a:t>ASSESSMENT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2252" y="5869025"/>
            <a:ext cx="44342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60" b="1" i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2800" spc="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 b="1" i="1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28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 i="1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dirty="0" sz="28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 i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800" spc="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 i="1">
                <a:solidFill>
                  <a:srgbClr val="FFFFFF"/>
                </a:solidFill>
                <a:latin typeface="Calibri"/>
                <a:cs typeface="Calibri"/>
              </a:rPr>
              <a:t>Chennai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2357" y="675259"/>
            <a:ext cx="9525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ACCOUNTING</a:t>
            </a:r>
            <a:r>
              <a:rPr dirty="0" sz="3600" spc="-10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/SPECIAL</a:t>
            </a:r>
            <a:r>
              <a:rPr dirty="0" sz="3600" spc="-204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AUDIT</a:t>
            </a:r>
            <a:r>
              <a:rPr dirty="0" sz="3600" spc="-2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U/S</a:t>
            </a:r>
            <a:r>
              <a:rPr dirty="0" sz="3600" spc="-5">
                <a:solidFill>
                  <a:srgbClr val="000000"/>
                </a:solidFill>
              </a:rPr>
              <a:t> 142(2A)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03452" y="2024252"/>
            <a:ext cx="7213600" cy="66230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dirty="0" sz="2200" spc="-5">
                <a:latin typeface="Arial MT"/>
                <a:cs typeface="Arial MT"/>
              </a:rPr>
              <a:t>The AU may seek assistance of the Designated TU for the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Accounting/Special</a:t>
            </a:r>
            <a:r>
              <a:rPr dirty="0" sz="2200" spc="-1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Audit Cases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u/s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142(2A)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543046"/>
            <a:ext cx="5945505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details of 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case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whose books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accounts are to be subjected to Special Audit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 be specified by the AU for the TU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30">
                <a:latin typeface="Arial MT"/>
                <a:cs typeface="Arial MT"/>
              </a:rPr>
              <a:t>NaFAC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(National</a:t>
            </a:r>
            <a:r>
              <a:rPr dirty="0" sz="2200">
                <a:latin typeface="Arial MT"/>
                <a:cs typeface="Arial MT"/>
              </a:rPr>
              <a:t> Faceless 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 Centre)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prescribed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format.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8495" y="2322576"/>
            <a:ext cx="3645407" cy="3745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2017774"/>
            <a:ext cx="4457700" cy="48402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07914" y="2768854"/>
            <a:ext cx="5852795" cy="1835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702945" indent="-2870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76555" algn="l"/>
                <a:tab pos="377190" algn="l"/>
              </a:tabLst>
            </a:pPr>
            <a:r>
              <a:rPr dirty="0"/>
              <a:t>	</a:t>
            </a:r>
            <a:r>
              <a:rPr dirty="0" sz="2200" spc="-5">
                <a:latin typeface="Arial MT"/>
                <a:cs typeface="Arial MT"/>
              </a:rPr>
              <a:t>Designated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have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 database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approved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Auditors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Special</a:t>
            </a:r>
            <a:r>
              <a:rPr dirty="0" sz="2200" spc="-1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Audit.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32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449580" algn="l"/>
                <a:tab pos="450215" algn="l"/>
              </a:tabLst>
            </a:pPr>
            <a:r>
              <a:rPr dirty="0"/>
              <a:t>	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Assistance should be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sought </a:t>
            </a:r>
            <a:r>
              <a:rPr dirty="0" sz="2200">
                <a:latin typeface="Arial MT"/>
                <a:cs typeface="Arial MT"/>
              </a:rPr>
              <a:t>by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only after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approval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PCIT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4248" y="665734"/>
            <a:ext cx="103511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0000"/>
                </a:solidFill>
              </a:rPr>
              <a:t>ACCONTING</a:t>
            </a:r>
            <a:r>
              <a:rPr dirty="0" sz="4000" spc="1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/</a:t>
            </a:r>
            <a:r>
              <a:rPr dirty="0" sz="4000" spc="-1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SPECIAL</a:t>
            </a:r>
            <a:r>
              <a:rPr dirty="0" sz="4000" spc="-220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AUDIT</a:t>
            </a:r>
            <a:r>
              <a:rPr dirty="0" sz="4000" spc="2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U/S</a:t>
            </a:r>
            <a:r>
              <a:rPr dirty="0" sz="4000" spc="-1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142(2A)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463423"/>
            <a:ext cx="7835265" cy="7023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-10">
                <a:solidFill>
                  <a:srgbClr val="000000"/>
                </a:solidFill>
              </a:rPr>
              <a:t>TRANSFER</a:t>
            </a:r>
            <a:r>
              <a:rPr dirty="0" sz="4450" spc="10">
                <a:solidFill>
                  <a:srgbClr val="000000"/>
                </a:solidFill>
              </a:rPr>
              <a:t> </a:t>
            </a:r>
            <a:r>
              <a:rPr dirty="0" sz="4450" spc="-10">
                <a:solidFill>
                  <a:srgbClr val="000000"/>
                </a:solidFill>
              </a:rPr>
              <a:t>PRICING</a:t>
            </a:r>
            <a:r>
              <a:rPr dirty="0" sz="4450" spc="20">
                <a:solidFill>
                  <a:srgbClr val="000000"/>
                </a:solidFill>
              </a:rPr>
              <a:t> </a:t>
            </a:r>
            <a:r>
              <a:rPr dirty="0" sz="4450" spc="-10">
                <a:solidFill>
                  <a:srgbClr val="000000"/>
                </a:solidFill>
              </a:rPr>
              <a:t>ISSUES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724916" y="4701120"/>
            <a:ext cx="10703560" cy="1233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  <a:buFont typeface="Wingdings"/>
              <a:buChar char=""/>
              <a:tabLst>
                <a:tab pos="30861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details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international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transaction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domestic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transaction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between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two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more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associated enterprises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maybe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by the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30">
                <a:latin typeface="Arial MT"/>
                <a:cs typeface="Arial MT"/>
              </a:rPr>
              <a:t>NaFAC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prescribed format.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7090" y="2078316"/>
            <a:ext cx="5946775" cy="163576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seek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assistance</a:t>
            </a:r>
            <a:r>
              <a:rPr dirty="0" sz="2200" spc="-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endParaRPr sz="2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latin typeface="Arial MT"/>
                <a:cs typeface="Arial MT"/>
              </a:rPr>
              <a:t>Designated</a:t>
            </a:r>
            <a:r>
              <a:rPr dirty="0" sz="2200" spc="-30">
                <a:latin typeface="Arial MT"/>
                <a:cs typeface="Arial MT"/>
              </a:rPr>
              <a:t> Technical</a:t>
            </a:r>
            <a:r>
              <a:rPr dirty="0" sz="2200" spc="-5">
                <a:latin typeface="Arial MT"/>
                <a:cs typeface="Arial MT"/>
              </a:rPr>
              <a:t> Unit </a:t>
            </a:r>
            <a:r>
              <a:rPr dirty="0" sz="2200">
                <a:latin typeface="Arial MT"/>
                <a:cs typeface="Arial MT"/>
              </a:rPr>
              <a:t>for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endParaRPr sz="2200">
              <a:latin typeface="Arial MT"/>
              <a:cs typeface="Arial MT"/>
            </a:endParaRPr>
          </a:p>
          <a:p>
            <a:pPr marL="355600" marR="5080">
              <a:lnSpc>
                <a:spcPct val="120000"/>
              </a:lnSpc>
            </a:pPr>
            <a:r>
              <a:rPr dirty="0" sz="2200" spc="-5">
                <a:latin typeface="Arial MT"/>
                <a:cs typeface="Arial MT"/>
              </a:rPr>
              <a:t>Determination of </a:t>
            </a:r>
            <a:r>
              <a:rPr dirty="0" sz="2200" spc="-10">
                <a:latin typeface="Arial MT"/>
                <a:cs typeface="Arial MT"/>
              </a:rPr>
              <a:t>Arm’s </a:t>
            </a:r>
            <a:r>
              <a:rPr dirty="0" sz="2200" spc="-5">
                <a:latin typeface="Arial MT"/>
                <a:cs typeface="Arial MT"/>
              </a:rPr>
              <a:t>Length Price and Fair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Market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40">
                <a:latin typeface="Arial MT"/>
                <a:cs typeface="Arial MT"/>
              </a:rPr>
              <a:t>Value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‘TP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Reference’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button.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1709927"/>
            <a:ext cx="3104387" cy="2535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5852" y="1989581"/>
            <a:ext cx="6486525" cy="320421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59"/>
              </a:spcBef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 ask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15">
                <a:latin typeface="Arial MT"/>
                <a:cs typeface="Arial MT"/>
              </a:rPr>
              <a:t>Transfer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Pricing </a:t>
            </a:r>
            <a:r>
              <a:rPr dirty="0" sz="2200" spc="-10">
                <a:latin typeface="Arial MT"/>
                <a:cs typeface="Arial MT"/>
              </a:rPr>
              <a:t>Officer</a:t>
            </a:r>
            <a:r>
              <a:rPr dirty="0" sz="2200" spc="-5">
                <a:latin typeface="Arial MT"/>
                <a:cs typeface="Arial MT"/>
              </a:rPr>
              <a:t> to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determine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15">
                <a:latin typeface="Arial MT"/>
                <a:cs typeface="Arial MT"/>
              </a:rPr>
              <a:t>arm’s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length price </a:t>
            </a:r>
            <a:r>
              <a:rPr dirty="0" sz="2200">
                <a:latin typeface="Arial MT"/>
                <a:cs typeface="Arial MT"/>
              </a:rPr>
              <a:t>in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case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of </a:t>
            </a:r>
            <a:r>
              <a:rPr dirty="0" sz="2200" spc="-5">
                <a:latin typeface="Arial MT"/>
                <a:cs typeface="Arial MT"/>
              </a:rPr>
              <a:t> international transaction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sections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92B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domestic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transactions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92BA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between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two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more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associated enterprises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extant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instructions issued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regard.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Arial MT"/>
              <a:cs typeface="Arial MT"/>
            </a:endParaRPr>
          </a:p>
          <a:p>
            <a:pPr marL="12700" marR="251460">
              <a:lnSpc>
                <a:spcPts val="2380"/>
              </a:lnSpc>
            </a:pPr>
            <a:r>
              <a:rPr dirty="0" sz="2200" spc="-30">
                <a:latin typeface="Arial MT"/>
                <a:cs typeface="Arial MT"/>
              </a:rPr>
              <a:t>Technical </a:t>
            </a:r>
            <a:r>
              <a:rPr dirty="0" sz="2200" spc="-5">
                <a:latin typeface="Arial MT"/>
                <a:cs typeface="Arial MT"/>
              </a:rPr>
              <a:t>Assistance pertains to Agreements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entered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Section 90</a:t>
            </a:r>
            <a:r>
              <a:rPr dirty="0" u="heavy" sz="2200" spc="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sz="2200" spc="-30">
                <a:latin typeface="Arial MT"/>
                <a:cs typeface="Arial MT"/>
              </a:rPr>
              <a:t>(Btw.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Governments)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Section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90A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(Organizations)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0529" y="591769"/>
            <a:ext cx="8569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0000"/>
                </a:solidFill>
              </a:rPr>
              <a:t>TRANSFER</a:t>
            </a:r>
            <a:r>
              <a:rPr dirty="0" sz="400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PRICING</a:t>
            </a:r>
            <a:r>
              <a:rPr dirty="0" sz="4000" spc="-1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ISSUES </a:t>
            </a:r>
            <a:r>
              <a:rPr dirty="0" sz="2800" spc="-5">
                <a:solidFill>
                  <a:srgbClr val="000000"/>
                </a:solidFill>
              </a:rPr>
              <a:t>Contd…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1978151"/>
            <a:ext cx="3396996" cy="33969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094" y="487171"/>
            <a:ext cx="84232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>
                <a:solidFill>
                  <a:srgbClr val="000000"/>
                </a:solidFill>
              </a:rPr>
              <a:t>ASSISTANCE</a:t>
            </a:r>
            <a:r>
              <a:rPr dirty="0" sz="4400" spc="-60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IN</a:t>
            </a:r>
            <a:r>
              <a:rPr dirty="0" sz="4400" spc="-35">
                <a:solidFill>
                  <a:srgbClr val="000000"/>
                </a:solidFill>
              </a:rPr>
              <a:t> </a:t>
            </a:r>
            <a:r>
              <a:rPr dirty="0" sz="4400" spc="-30">
                <a:solidFill>
                  <a:srgbClr val="000000"/>
                </a:solidFill>
              </a:rPr>
              <a:t>TRANSLATION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72616" y="1494866"/>
            <a:ext cx="9634220" cy="265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may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seek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assistance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Designated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30">
                <a:latin typeface="Arial MT"/>
                <a:cs typeface="Arial MT"/>
              </a:rPr>
              <a:t>Technical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Unit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510"/>
              </a:lnSpc>
            </a:pPr>
            <a:r>
              <a:rPr dirty="0" sz="2200" spc="-10">
                <a:latin typeface="Arial MT"/>
                <a:cs typeface="Arial MT"/>
              </a:rPr>
              <a:t>Translation</a:t>
            </a:r>
            <a:r>
              <a:rPr dirty="0" sz="2200" spc="-5">
                <a:latin typeface="Arial MT"/>
                <a:cs typeface="Arial MT"/>
              </a:rPr>
              <a:t> into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English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 MT"/>
              <a:cs typeface="Arial MT"/>
            </a:endParaRPr>
          </a:p>
          <a:p>
            <a:pPr marL="3129915" marR="508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document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</a:t>
            </a:r>
            <a:r>
              <a:rPr dirty="0" sz="2200">
                <a:latin typeface="Arial MT"/>
                <a:cs typeface="Arial MT"/>
              </a:rPr>
              <a:t> is </a:t>
            </a:r>
            <a:r>
              <a:rPr dirty="0" sz="2200" spc="-5">
                <a:latin typeface="Arial MT"/>
                <a:cs typeface="Arial MT"/>
              </a:rPr>
              <a:t>required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translated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recording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 </a:t>
            </a:r>
            <a:r>
              <a:rPr dirty="0" sz="2200">
                <a:latin typeface="Arial MT"/>
                <a:cs typeface="Arial MT"/>
              </a:rPr>
              <a:t>is </a:t>
            </a:r>
            <a:r>
              <a:rPr dirty="0" sz="2200" spc="-5">
                <a:latin typeface="Arial MT"/>
                <a:cs typeface="Arial MT"/>
              </a:rPr>
              <a:t>required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 transcript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 be uploaded by the AU for the designated TU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National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Faceless</a:t>
            </a:r>
            <a:r>
              <a:rPr dirty="0" sz="2200" spc="-1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Centre.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6733" y="5004308"/>
            <a:ext cx="9338945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language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document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language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recording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clearly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communicated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TU.</a:t>
            </a:r>
            <a:r>
              <a:rPr dirty="0" sz="2200" spc="-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language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translated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also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788" y="2609088"/>
            <a:ext cx="2677667" cy="20314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080" y="1845335"/>
            <a:ext cx="9862185" cy="3598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1344930" indent="-228600">
              <a:lnSpc>
                <a:spcPct val="110000"/>
              </a:lnSpc>
              <a:spcBef>
                <a:spcPts val="100"/>
              </a:spcBef>
              <a:buFont typeface="Wingdings"/>
              <a:buChar char=""/>
              <a:tabLst>
                <a:tab pos="31496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have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empanelled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manpower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/</a:t>
            </a:r>
            <a:r>
              <a:rPr dirty="0" sz="2200">
                <a:latin typeface="Arial MT"/>
                <a:cs typeface="Arial MT"/>
              </a:rPr>
              <a:t> agency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translate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documents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make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transcripts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 translation.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Arial MT"/>
              <a:cs typeface="Arial MT"/>
            </a:endParaRPr>
          </a:p>
          <a:p>
            <a:pPr marL="314325" indent="-302260">
              <a:lnSpc>
                <a:spcPct val="100000"/>
              </a:lnSpc>
              <a:spcBef>
                <a:spcPts val="1405"/>
              </a:spcBef>
              <a:buFont typeface="Wingdings"/>
              <a:buChar char=""/>
              <a:tabLst>
                <a:tab pos="314960" algn="l"/>
              </a:tabLst>
            </a:pP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assistance</a:t>
            </a:r>
            <a:r>
              <a:rPr dirty="0" sz="2200" spc="-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should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sought by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 </a:t>
            </a:r>
            <a:r>
              <a:rPr dirty="0" sz="2200">
                <a:latin typeface="Arial MT"/>
                <a:cs typeface="Arial MT"/>
              </a:rPr>
              <a:t>only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after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approval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unit</a:t>
            </a:r>
            <a:endParaRPr sz="22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265"/>
              </a:spcBef>
            </a:pPr>
            <a:r>
              <a:rPr dirty="0" sz="2200" spc="-5">
                <a:latin typeface="Arial MT"/>
                <a:cs typeface="Arial MT"/>
              </a:rPr>
              <a:t>head.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Arial MT"/>
              <a:cs typeface="Arial MT"/>
            </a:endParaRPr>
          </a:p>
          <a:p>
            <a:pPr marL="240665" marR="65405" indent="-228600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319405" algn="l"/>
              </a:tabLst>
            </a:pPr>
            <a:r>
              <a:rPr dirty="0" sz="2200" spc="-5">
                <a:latin typeface="Arial MT"/>
                <a:cs typeface="Arial MT"/>
              </a:rPr>
              <a:t>Submissions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documents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received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/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VU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vernacular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language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are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ideally </a:t>
            </a:r>
            <a:r>
              <a:rPr dirty="0" sz="2200" spc="-5">
                <a:latin typeface="Arial MT"/>
                <a:cs typeface="Arial MT"/>
              </a:rPr>
              <a:t>forwarded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designated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30">
                <a:latin typeface="Arial MT"/>
                <a:cs typeface="Arial MT"/>
              </a:rPr>
              <a:t>NaFAC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translation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within 5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days of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receipt.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578" y="686816"/>
            <a:ext cx="36201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0000"/>
                </a:solidFill>
              </a:rPr>
              <a:t>TR</a:t>
            </a:r>
            <a:r>
              <a:rPr dirty="0" sz="4000" spc="-25">
                <a:solidFill>
                  <a:srgbClr val="000000"/>
                </a:solidFill>
              </a:rPr>
              <a:t>A</a:t>
            </a:r>
            <a:r>
              <a:rPr dirty="0" sz="4000" spc="-5">
                <a:solidFill>
                  <a:srgbClr val="000000"/>
                </a:solidFill>
              </a:rPr>
              <a:t>NS</a:t>
            </a:r>
            <a:r>
              <a:rPr dirty="0" sz="4000" spc="-20">
                <a:solidFill>
                  <a:srgbClr val="000000"/>
                </a:solidFill>
              </a:rPr>
              <a:t>L</a:t>
            </a:r>
            <a:r>
              <a:rPr dirty="0" sz="4000" spc="-310">
                <a:solidFill>
                  <a:srgbClr val="000000"/>
                </a:solidFill>
              </a:rPr>
              <a:t>A</a:t>
            </a:r>
            <a:r>
              <a:rPr dirty="0" sz="4000" spc="-5">
                <a:solidFill>
                  <a:srgbClr val="000000"/>
                </a:solidFill>
              </a:rPr>
              <a:t>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638294" y="839216"/>
            <a:ext cx="17602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Co</a:t>
            </a:r>
            <a:r>
              <a:rPr dirty="0" sz="2800" spc="-20" b="1">
                <a:latin typeface="Arial"/>
                <a:cs typeface="Arial"/>
              </a:rPr>
              <a:t>n</a:t>
            </a:r>
            <a:r>
              <a:rPr dirty="0" sz="2800" spc="-5" b="1">
                <a:latin typeface="Arial"/>
                <a:cs typeface="Arial"/>
              </a:rPr>
              <a:t>td……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30656"/>
            <a:ext cx="1019429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000000"/>
                </a:solidFill>
              </a:rPr>
              <a:t>TRANSLATION</a:t>
            </a:r>
            <a:r>
              <a:rPr dirty="0" sz="3200" spc="-40">
                <a:solidFill>
                  <a:srgbClr val="000000"/>
                </a:solidFill>
              </a:rPr>
              <a:t> </a:t>
            </a:r>
            <a:r>
              <a:rPr dirty="0" sz="3200" spc="5">
                <a:solidFill>
                  <a:srgbClr val="000000"/>
                </a:solidFill>
              </a:rPr>
              <a:t>OF</a:t>
            </a:r>
            <a:r>
              <a:rPr dirty="0" sz="3200" spc="-2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DOCUMENTS</a:t>
            </a:r>
            <a:r>
              <a:rPr dirty="0" sz="3200" spc="-3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- </a:t>
            </a:r>
            <a:r>
              <a:rPr dirty="0" sz="3200" spc="-25">
                <a:solidFill>
                  <a:srgbClr val="000000"/>
                </a:solidFill>
              </a:rPr>
              <a:t>DESIGNATED </a:t>
            </a:r>
            <a:r>
              <a:rPr dirty="0" sz="3200">
                <a:solidFill>
                  <a:srgbClr val="000000"/>
                </a:solidFill>
              </a:rPr>
              <a:t>TUs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2494" y="2574925"/>
          <a:ext cx="10625455" cy="316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5445"/>
                <a:gridCol w="7680959"/>
              </a:tblGrid>
              <a:tr h="630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 spc="-20" b="1">
                          <a:latin typeface="Arial"/>
                          <a:cs typeface="Arial"/>
                        </a:rPr>
                        <a:t>Technical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Unit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Languages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Translation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English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Kolkata</a:t>
                      </a:r>
                      <a:r>
                        <a:rPr dirty="0" sz="1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Tech.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Unit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Assamese,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Bengali,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Manipuri,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Nepali,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Oriya,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Bodo,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Maithili,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Santhali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30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Mumbai</a:t>
                      </a:r>
                      <a:r>
                        <a:rPr dirty="0" sz="1800" spc="-45">
                          <a:latin typeface="Arial MT"/>
                          <a:cs typeface="Arial MT"/>
                        </a:rPr>
                        <a:t> Tech.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Unit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Gujarati,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Konkani,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Marathi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Chennai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Tech.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Unit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35">
                          <a:latin typeface="Arial MT"/>
                          <a:cs typeface="Arial MT"/>
                        </a:rPr>
                        <a:t>Tamil,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Telugu,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Kannada,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Malayalam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Delhi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Tech.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Unit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Hindi,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Kashmiri,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Punjabi,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Sanskrit,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Sindhi,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Urdu,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Dogri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others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805" y="496570"/>
            <a:ext cx="88779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0000"/>
                </a:solidFill>
              </a:rPr>
              <a:t>D</a:t>
            </a:r>
            <a:r>
              <a:rPr dirty="0" sz="3200" spc="-235">
                <a:solidFill>
                  <a:srgbClr val="000000"/>
                </a:solidFill>
              </a:rPr>
              <a:t>A</a:t>
            </a:r>
            <a:r>
              <a:rPr dirty="0" sz="3200" spc="-245">
                <a:solidFill>
                  <a:srgbClr val="000000"/>
                </a:solidFill>
              </a:rPr>
              <a:t>T</a:t>
            </a:r>
            <a:r>
              <a:rPr dirty="0" sz="3200">
                <a:solidFill>
                  <a:srgbClr val="000000"/>
                </a:solidFill>
              </a:rPr>
              <a:t>A</a:t>
            </a:r>
            <a:r>
              <a:rPr dirty="0" sz="3200" spc="-254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ANA</a:t>
            </a:r>
            <a:r>
              <a:rPr dirty="0" sz="3200" spc="-285">
                <a:solidFill>
                  <a:srgbClr val="000000"/>
                </a:solidFill>
              </a:rPr>
              <a:t>L</a:t>
            </a:r>
            <a:r>
              <a:rPr dirty="0" sz="3200">
                <a:solidFill>
                  <a:srgbClr val="000000"/>
                </a:solidFill>
              </a:rPr>
              <a:t>YTICS</a:t>
            </a:r>
            <a:r>
              <a:rPr dirty="0" sz="3200" spc="-3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/</a:t>
            </a:r>
            <a:r>
              <a:rPr dirty="0" sz="320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FORENSIC</a:t>
            </a:r>
            <a:r>
              <a:rPr dirty="0" sz="3200" spc="-15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ANA</a:t>
            </a:r>
            <a:r>
              <a:rPr dirty="0" sz="3200" spc="-285">
                <a:solidFill>
                  <a:srgbClr val="000000"/>
                </a:solidFill>
              </a:rPr>
              <a:t>L</a:t>
            </a:r>
            <a:r>
              <a:rPr dirty="0" sz="3200">
                <a:solidFill>
                  <a:srgbClr val="000000"/>
                </a:solidFill>
              </a:rPr>
              <a:t>YSIS</a:t>
            </a:r>
            <a:r>
              <a:rPr dirty="0" sz="3200" spc="-3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Etc.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30123" y="1633562"/>
            <a:ext cx="10854690" cy="4139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249295" marR="233045">
              <a:lnSpc>
                <a:spcPct val="120000"/>
              </a:lnSpc>
              <a:spcBef>
                <a:spcPts val="105"/>
              </a:spcBef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may</a:t>
            </a:r>
            <a:r>
              <a:rPr dirty="0" sz="2200">
                <a:latin typeface="Arial MT"/>
                <a:cs typeface="Arial MT"/>
              </a:rPr>
              <a:t> seek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assistance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>
                <a:latin typeface="Arial MT"/>
                <a:cs typeface="Arial MT"/>
              </a:rPr>
              <a:t> for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data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analytics / forensic analysis of documents, data, device </a:t>
            </a:r>
            <a:r>
              <a:rPr dirty="0" sz="2200">
                <a:latin typeface="Arial MT"/>
                <a:cs typeface="Arial MT"/>
              </a:rPr>
              <a:t>etc.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 for </a:t>
            </a:r>
            <a:r>
              <a:rPr dirty="0" sz="2200">
                <a:latin typeface="Arial MT"/>
                <a:cs typeface="Arial MT"/>
              </a:rPr>
              <a:t>Forensic </a:t>
            </a:r>
            <a:r>
              <a:rPr dirty="0" sz="2200" spc="-5">
                <a:latin typeface="Arial MT"/>
                <a:cs typeface="Arial MT"/>
              </a:rPr>
              <a:t>Audit. The relevant documents, </a:t>
            </a:r>
            <a:r>
              <a:rPr dirty="0" sz="2200">
                <a:latin typeface="Arial MT"/>
                <a:cs typeface="Arial MT"/>
              </a:rPr>
              <a:t>data, </a:t>
            </a:r>
            <a:r>
              <a:rPr dirty="0" sz="2200" spc="-5">
                <a:latin typeface="Arial MT"/>
                <a:cs typeface="Arial MT"/>
              </a:rPr>
              <a:t>device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etc. </a:t>
            </a:r>
            <a:r>
              <a:rPr dirty="0" sz="2200" spc="-5">
                <a:latin typeface="Arial MT"/>
                <a:cs typeface="Arial MT"/>
              </a:rPr>
              <a:t>should be </a:t>
            </a:r>
            <a:r>
              <a:rPr dirty="0" sz="2200">
                <a:latin typeface="Arial MT"/>
                <a:cs typeface="Arial MT"/>
              </a:rPr>
              <a:t>forwarded </a:t>
            </a:r>
            <a:r>
              <a:rPr dirty="0" sz="2200" spc="-5">
                <a:latin typeface="Arial MT"/>
                <a:cs typeface="Arial MT"/>
              </a:rPr>
              <a:t>by the AU to the designated TU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>
                <a:latin typeface="Arial MT"/>
                <a:cs typeface="Arial MT"/>
              </a:rPr>
              <a:t> National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Faceless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Centre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after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obtaining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approval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from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Pr.CIT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designated.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latin typeface="Arial MT"/>
                <a:cs typeface="Arial MT"/>
              </a:rPr>
              <a:t>Assistance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finding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passwords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deciphering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digital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files,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applications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etc.: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relevant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digital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data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files, </a:t>
            </a:r>
            <a:r>
              <a:rPr dirty="0" sz="2200" spc="-5">
                <a:latin typeface="Arial MT"/>
                <a:cs typeface="Arial MT"/>
              </a:rPr>
              <a:t>messages,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applications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etc.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forwarded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 the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National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Faceless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 Centre.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45920"/>
            <a:ext cx="3398519" cy="26151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838" y="562483"/>
            <a:ext cx="829055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0000"/>
                </a:solidFill>
              </a:rPr>
              <a:t>ANY</a:t>
            </a:r>
            <a:r>
              <a:rPr dirty="0" sz="4000" spc="-85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OTHER</a:t>
            </a:r>
            <a:r>
              <a:rPr dirty="0" sz="4000" spc="-25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TECHNICAL</a:t>
            </a:r>
            <a:r>
              <a:rPr dirty="0" sz="4000" spc="-60">
                <a:solidFill>
                  <a:srgbClr val="000000"/>
                </a:solidFill>
              </a:rPr>
              <a:t> </a:t>
            </a:r>
            <a:r>
              <a:rPr dirty="0" sz="4000" spc="-55">
                <a:solidFill>
                  <a:srgbClr val="000000"/>
                </a:solidFill>
              </a:rPr>
              <a:t>MATTER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5571" y="1547520"/>
            <a:ext cx="10643235" cy="4557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The AU may seek assistance of the designated TU for issues beyond those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mentioned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related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30">
                <a:latin typeface="Arial MT"/>
                <a:cs typeface="Arial MT"/>
              </a:rPr>
              <a:t>Technical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/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Management.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reference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this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clause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shall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made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after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approval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0">
                <a:latin typeface="Arial MT"/>
                <a:cs typeface="Arial MT"/>
              </a:rPr>
              <a:t>PCIT,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AU.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following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format,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mode,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process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procedure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are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050">
              <a:latin typeface="Arial MT"/>
              <a:cs typeface="Arial MT"/>
            </a:endParaRPr>
          </a:p>
          <a:p>
            <a:pPr marL="240665" marR="78105" indent="-228600">
              <a:lnSpc>
                <a:spcPct val="12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9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clearly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specify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technical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matter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other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those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listed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above,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 </a:t>
            </a:r>
            <a:r>
              <a:rPr dirty="0" sz="2200">
                <a:latin typeface="Arial MT"/>
                <a:cs typeface="Arial MT"/>
              </a:rPr>
              <a:t>it</a:t>
            </a:r>
            <a:r>
              <a:rPr dirty="0" sz="2200" spc="-5">
                <a:latin typeface="Arial MT"/>
                <a:cs typeface="Arial MT"/>
              </a:rPr>
              <a:t> requires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assistance 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National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Faceless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Centre.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purpose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seeking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advice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made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part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reference.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341" y="2462340"/>
            <a:ext cx="3980179" cy="2001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635">
              <a:lnSpc>
                <a:spcPct val="120000"/>
              </a:lnSpc>
              <a:spcBef>
                <a:spcPts val="105"/>
              </a:spcBef>
            </a:pPr>
            <a:r>
              <a:rPr dirty="0" sz="3600" spc="-5" b="1">
                <a:latin typeface="Arial"/>
                <a:cs typeface="Arial"/>
              </a:rPr>
              <a:t>LEGAL </a:t>
            </a:r>
            <a:r>
              <a:rPr dirty="0" sz="3600" b="1">
                <a:latin typeface="Arial"/>
                <a:cs typeface="Arial"/>
              </a:rPr>
              <a:t>ISSUES 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ALLOTTED </a:t>
            </a:r>
            <a:r>
              <a:rPr dirty="0" sz="3600" b="1">
                <a:latin typeface="Arial"/>
                <a:cs typeface="Arial"/>
              </a:rPr>
              <a:t>FOR 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spc="-30" b="1">
                <a:latin typeface="Arial"/>
                <a:cs typeface="Arial"/>
              </a:rPr>
              <a:t>DESIGNATED</a:t>
            </a:r>
            <a:r>
              <a:rPr dirty="0" sz="3600" spc="-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TUs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13425" y="450850"/>
          <a:ext cx="5991225" cy="595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980"/>
                <a:gridCol w="4607560"/>
              </a:tblGrid>
              <a:tr h="652779">
                <a:tc>
                  <a:txBody>
                    <a:bodyPr/>
                    <a:lstStyle/>
                    <a:p>
                      <a:pPr algn="ctr"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Technical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0350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17284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Allocation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Legal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Issues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3990">
                    <a:solidFill>
                      <a:srgbClr val="6FAC46"/>
                    </a:solidFill>
                  </a:tcPr>
                </a:tc>
              </a:tr>
              <a:tr h="1182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466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Delhi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480695" indent="-2870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Accounting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Income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Capital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Receipts-Capital,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Loan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etc.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Capital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Gains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1463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 marR="23114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Mumbai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695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Cash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Deposits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Withdrawal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Corporate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Setup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Deduction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Relief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Exempt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Income,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Trusts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POI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Parties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House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Property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28448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Kolkata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480695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Sources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Investments-Tangible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Intangible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Jurisprudence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Notice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and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Jurisdiction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Related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1463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 marR="243204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Chennai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695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Salary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Shares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Mutual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Funds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TDS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Transaction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Outside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Country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80695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8133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Issue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covered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above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0503" y="416813"/>
            <a:ext cx="47028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</a:rPr>
              <a:t>TECHNICAL</a:t>
            </a:r>
            <a:r>
              <a:rPr dirty="0" sz="4400" spc="-180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UNIT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755519" y="1409446"/>
            <a:ext cx="6716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50" indent="-3111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3850" algn="l"/>
              </a:tabLst>
            </a:pP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per</a:t>
            </a:r>
            <a:r>
              <a:rPr dirty="0" sz="2400">
                <a:latin typeface="Calibri"/>
                <a:cs typeface="Calibri"/>
              </a:rPr>
              <a:t> the </a:t>
            </a:r>
            <a:r>
              <a:rPr dirty="0" sz="2400" spc="-10">
                <a:latin typeface="Calibri"/>
                <a:cs typeface="Calibri"/>
              </a:rPr>
              <a:t>Faceless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Assessment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Scheme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2019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(FAS),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0696" y="2156966"/>
            <a:ext cx="4892040" cy="90233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409"/>
              </a:spcBef>
            </a:pP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30">
                <a:latin typeface="Calibri"/>
                <a:cs typeface="Calibri"/>
              </a:rPr>
              <a:t>Technical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Units</a:t>
            </a:r>
            <a:r>
              <a:rPr dirty="0" sz="2400" spc="-15">
                <a:latin typeface="Calibri"/>
                <a:cs typeface="Calibri"/>
              </a:rPr>
              <a:t> are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Located at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1802764" algn="l"/>
                <a:tab pos="3824604" algn="l"/>
              </a:tabLst>
            </a:pPr>
            <a:r>
              <a:rPr dirty="0" sz="2800" spc="-10">
                <a:latin typeface="Calibri"/>
                <a:cs typeface="Calibri"/>
              </a:rPr>
              <a:t>Delhi	</a:t>
            </a:r>
            <a:r>
              <a:rPr dirty="0" sz="2800" spc="-5">
                <a:latin typeface="Calibri"/>
                <a:cs typeface="Calibri"/>
              </a:rPr>
              <a:t>Mumbai	</a:t>
            </a:r>
            <a:r>
              <a:rPr dirty="0" sz="2800" spc="-30">
                <a:latin typeface="Calibri"/>
                <a:cs typeface="Calibri"/>
              </a:rPr>
              <a:t>Kolkata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1986" y="4279187"/>
            <a:ext cx="1155091" cy="283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5312" y="4270052"/>
            <a:ext cx="694491" cy="2923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65513" y="4270052"/>
            <a:ext cx="1561890" cy="2923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6003" y="4486655"/>
            <a:ext cx="2542794" cy="8176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38705" y="4167885"/>
            <a:ext cx="945642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These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centers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-15">
                <a:latin typeface="Calibri"/>
                <a:cs typeface="Calibri"/>
              </a:rPr>
              <a:t> intended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Centers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with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Functional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Specialization </a:t>
            </a:r>
            <a:r>
              <a:rPr dirty="0" sz="280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specific </a:t>
            </a:r>
            <a:r>
              <a:rPr dirty="0" sz="2800" spc="-5">
                <a:latin typeface="Calibri"/>
                <a:cs typeface="Calibri"/>
              </a:rPr>
              <a:t>domain as assigned </a:t>
            </a:r>
            <a:r>
              <a:rPr dirty="0" sz="2800" spc="-20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them. These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units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-15">
                <a:latin typeface="Calibri"/>
                <a:cs typeface="Calibri"/>
              </a:rPr>
              <a:t> to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provide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Technical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Assistance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Assessment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Unit(AU).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2597" y="2607691"/>
            <a:ext cx="12007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Che</a:t>
            </a:r>
            <a:r>
              <a:rPr dirty="0" sz="2800" spc="-20">
                <a:latin typeface="Calibri"/>
                <a:cs typeface="Calibri"/>
              </a:rPr>
              <a:t>n</a:t>
            </a:r>
            <a:r>
              <a:rPr dirty="0" sz="2800" spc="-10">
                <a:latin typeface="Calibri"/>
                <a:cs typeface="Calibri"/>
              </a:rPr>
              <a:t>nai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393" y="1494838"/>
            <a:ext cx="2240947" cy="221294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2581" y="2298192"/>
            <a:ext cx="268619" cy="3566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20" y="4613160"/>
              <a:ext cx="6822948" cy="20391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99840" y="4874463"/>
            <a:ext cx="58089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2915" algn="l"/>
              </a:tabLst>
            </a:pPr>
            <a:r>
              <a:rPr dirty="0" sz="6000" b="1">
                <a:latin typeface="Arial"/>
                <a:cs typeface="Arial"/>
              </a:rPr>
              <a:t>LEG</a:t>
            </a:r>
            <a:r>
              <a:rPr dirty="0" sz="6000" spc="-20" b="1">
                <a:latin typeface="Arial"/>
                <a:cs typeface="Arial"/>
              </a:rPr>
              <a:t>A</a:t>
            </a:r>
            <a:r>
              <a:rPr dirty="0" sz="6000" b="1">
                <a:latin typeface="Arial"/>
                <a:cs typeface="Arial"/>
              </a:rPr>
              <a:t>L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b="1">
                <a:latin typeface="Arial"/>
                <a:cs typeface="Arial"/>
              </a:rPr>
              <a:t>ISSU</a:t>
            </a:r>
            <a:r>
              <a:rPr dirty="0" sz="6000" spc="-25" b="1">
                <a:latin typeface="Arial"/>
                <a:cs typeface="Arial"/>
              </a:rPr>
              <a:t>E</a:t>
            </a:r>
            <a:r>
              <a:rPr dirty="0" sz="6000" b="1">
                <a:latin typeface="Arial"/>
                <a:cs typeface="Arial"/>
              </a:rPr>
              <a:t>S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8205" y="5743752"/>
            <a:ext cx="3657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 MT"/>
                <a:cs typeface="Arial MT"/>
              </a:rPr>
              <a:t>–</a:t>
            </a:r>
            <a:r>
              <a:rPr dirty="0" sz="3600" spc="-50">
                <a:latin typeface="Arial MT"/>
                <a:cs typeface="Arial MT"/>
              </a:rPr>
              <a:t> </a:t>
            </a:r>
            <a:r>
              <a:rPr dirty="0" sz="3600">
                <a:latin typeface="Arial MT"/>
                <a:cs typeface="Arial MT"/>
              </a:rPr>
              <a:t>CHENNAI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>
                <a:latin typeface="Arial MT"/>
                <a:cs typeface="Arial MT"/>
              </a:rPr>
              <a:t>UNIT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9852" y="1234439"/>
            <a:ext cx="4224528" cy="28163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1182" y="449961"/>
            <a:ext cx="28740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</a:rPr>
              <a:t>EXGR</a:t>
            </a:r>
            <a:r>
              <a:rPr dirty="0" sz="4400" spc="-330">
                <a:solidFill>
                  <a:srgbClr val="000000"/>
                </a:solidFill>
              </a:rPr>
              <a:t>A</a:t>
            </a:r>
            <a:r>
              <a:rPr dirty="0" sz="4400">
                <a:solidFill>
                  <a:srgbClr val="000000"/>
                </a:solidFill>
              </a:rPr>
              <a:t>TIA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4883" y="1549146"/>
            <a:ext cx="10452735" cy="4821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607945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1.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Whether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‘exgratia’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received from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employer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/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former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employer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taxable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head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‘Salary’?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Arial MT"/>
              <a:cs typeface="Arial MT"/>
            </a:endParaRPr>
          </a:p>
          <a:p>
            <a:pPr marL="2127250" marR="508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Ans: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55">
                <a:latin typeface="Arial MT"/>
                <a:cs typeface="Arial MT"/>
              </a:rPr>
              <a:t>Yes,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payment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received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only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account of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employer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employee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relationship. </a:t>
            </a:r>
            <a:r>
              <a:rPr dirty="0" sz="2200" spc="-5">
                <a:latin typeface="Arial MT"/>
                <a:cs typeface="Arial MT"/>
              </a:rPr>
              <a:t>([1995] 82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45">
                <a:latin typeface="Arial MT"/>
                <a:cs typeface="Arial MT"/>
              </a:rPr>
              <a:t>Taxman</a:t>
            </a:r>
            <a:r>
              <a:rPr dirty="0" sz="2200" spc="4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37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(Andhra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Pradesh)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/</a:t>
            </a:r>
            <a:endParaRPr sz="2200">
              <a:latin typeface="Arial MT"/>
              <a:cs typeface="Arial MT"/>
            </a:endParaRPr>
          </a:p>
          <a:p>
            <a:pPr marL="212725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[1995]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216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ITR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48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(Andhra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Pradesh)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4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V.R.Ganti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vs.</a:t>
            </a:r>
            <a:endParaRPr sz="2200">
              <a:latin typeface="Arial MT"/>
              <a:cs typeface="Arial MT"/>
            </a:endParaRPr>
          </a:p>
          <a:p>
            <a:pPr marL="2127250">
              <a:lnSpc>
                <a:spcPct val="100000"/>
              </a:lnSpc>
              <a:tabLst>
                <a:tab pos="9561195" algn="l"/>
              </a:tabLst>
            </a:pPr>
            <a:r>
              <a:rPr dirty="0" sz="2200" spc="-5">
                <a:latin typeface="Arial MT"/>
                <a:cs typeface="Arial MT"/>
              </a:rPr>
              <a:t>Commissioner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Income-tax,</a:t>
            </a:r>
            <a:r>
              <a:rPr dirty="0" sz="2200" spc="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dated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13th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March,</a:t>
            </a:r>
            <a:r>
              <a:rPr dirty="0" sz="2200" spc="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1995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 i="1">
                <a:latin typeface="Arial"/>
                <a:cs typeface="Arial"/>
              </a:rPr>
              <a:t>held	...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2127250" marR="34163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ground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ill-health,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 resigned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job.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While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accepting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resignation,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employer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paid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amount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four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months’</a:t>
            </a:r>
            <a:r>
              <a:rPr dirty="0" sz="2200" spc="-6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salary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exgratia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token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his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long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service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with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company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addition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terminal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benefits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 was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entitled under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35">
                <a:latin typeface="Arial MT"/>
                <a:cs typeface="Arial MT"/>
              </a:rPr>
              <a:t>law.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38111" y="952475"/>
            <a:ext cx="2197735" cy="1575435"/>
            <a:chOff x="8938111" y="952475"/>
            <a:chExt cx="2197735" cy="1575435"/>
          </a:xfrm>
        </p:grpSpPr>
        <p:sp>
          <p:nvSpPr>
            <p:cNvPr id="5" name="object 5"/>
            <p:cNvSpPr/>
            <p:nvPr/>
          </p:nvSpPr>
          <p:spPr>
            <a:xfrm>
              <a:off x="9480192" y="1434856"/>
              <a:ext cx="1118870" cy="744220"/>
            </a:xfrm>
            <a:custGeom>
              <a:avLst/>
              <a:gdLst/>
              <a:ahLst/>
              <a:cxnLst/>
              <a:rect l="l" t="t" r="r" b="b"/>
              <a:pathLst>
                <a:path w="1118870" h="744219">
                  <a:moveTo>
                    <a:pt x="181364" y="0"/>
                  </a:moveTo>
                  <a:lnTo>
                    <a:pt x="175347" y="2176"/>
                  </a:lnTo>
                  <a:lnTo>
                    <a:pt x="0" y="381970"/>
                  </a:lnTo>
                  <a:lnTo>
                    <a:pt x="2499" y="387390"/>
                  </a:lnTo>
                  <a:lnTo>
                    <a:pt x="937110" y="744153"/>
                  </a:lnTo>
                  <a:lnTo>
                    <a:pt x="943152" y="741971"/>
                  </a:lnTo>
                  <a:lnTo>
                    <a:pt x="945307" y="737254"/>
                  </a:lnTo>
                  <a:lnTo>
                    <a:pt x="1118529" y="362120"/>
                  </a:lnTo>
                  <a:lnTo>
                    <a:pt x="1115923" y="356670"/>
                  </a:lnTo>
                  <a:lnTo>
                    <a:pt x="181364" y="0"/>
                  </a:lnTo>
                  <a:close/>
                </a:path>
              </a:pathLst>
            </a:custGeom>
            <a:solidFill>
              <a:srgbClr val="6FB7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43767" y="1487034"/>
              <a:ext cx="991869" cy="640080"/>
            </a:xfrm>
            <a:custGeom>
              <a:avLst/>
              <a:gdLst/>
              <a:ahLst/>
              <a:cxnLst/>
              <a:rect l="l" t="t" r="r" b="b"/>
              <a:pathLst>
                <a:path w="991870" h="640080">
                  <a:moveTo>
                    <a:pt x="149825" y="0"/>
                  </a:moveTo>
                  <a:lnTo>
                    <a:pt x="144546" y="1708"/>
                  </a:lnTo>
                  <a:lnTo>
                    <a:pt x="0" y="314818"/>
                  </a:lnTo>
                  <a:lnTo>
                    <a:pt x="2398" y="319430"/>
                  </a:lnTo>
                  <a:lnTo>
                    <a:pt x="841438" y="639703"/>
                  </a:lnTo>
                  <a:lnTo>
                    <a:pt x="846781" y="638029"/>
                  </a:lnTo>
                  <a:lnTo>
                    <a:pt x="848545" y="634153"/>
                  </a:lnTo>
                  <a:lnTo>
                    <a:pt x="991359" y="324943"/>
                  </a:lnTo>
                  <a:lnTo>
                    <a:pt x="988944" y="320330"/>
                  </a:lnTo>
                  <a:lnTo>
                    <a:pt x="149825" y="0"/>
                  </a:lnTo>
                  <a:close/>
                </a:path>
              </a:pathLst>
            </a:custGeom>
            <a:solidFill>
              <a:srgbClr val="8DD2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09649" y="1690675"/>
              <a:ext cx="259715" cy="233045"/>
            </a:xfrm>
            <a:custGeom>
              <a:avLst/>
              <a:gdLst/>
              <a:ahLst/>
              <a:cxnLst/>
              <a:rect l="l" t="t" r="r" b="b"/>
              <a:pathLst>
                <a:path w="259715" h="233044">
                  <a:moveTo>
                    <a:pt x="128487" y="0"/>
                  </a:moveTo>
                  <a:lnTo>
                    <a:pt x="79774" y="8328"/>
                  </a:lnTo>
                  <a:lnTo>
                    <a:pt x="38370" y="32456"/>
                  </a:lnTo>
                  <a:lnTo>
                    <a:pt x="9723" y="70431"/>
                  </a:lnTo>
                  <a:lnTo>
                    <a:pt x="0" y="115589"/>
                  </a:lnTo>
                  <a:lnTo>
                    <a:pt x="10079" y="159350"/>
                  </a:lnTo>
                  <a:lnTo>
                    <a:pt x="37678" y="196801"/>
                  </a:lnTo>
                  <a:lnTo>
                    <a:pt x="80510" y="223028"/>
                  </a:lnTo>
                  <a:lnTo>
                    <a:pt x="131084" y="232464"/>
                  </a:lnTo>
                  <a:lnTo>
                    <a:pt x="179798" y="224135"/>
                  </a:lnTo>
                  <a:lnTo>
                    <a:pt x="221202" y="200008"/>
                  </a:lnTo>
                  <a:lnTo>
                    <a:pt x="249847" y="162048"/>
                  </a:lnTo>
                  <a:lnTo>
                    <a:pt x="259582" y="116889"/>
                  </a:lnTo>
                  <a:lnTo>
                    <a:pt x="249522" y="73127"/>
                  </a:lnTo>
                  <a:lnTo>
                    <a:pt x="221928" y="35668"/>
                  </a:lnTo>
                  <a:lnTo>
                    <a:pt x="179062" y="9420"/>
                  </a:lnTo>
                  <a:lnTo>
                    <a:pt x="128487" y="0"/>
                  </a:lnTo>
                  <a:close/>
                </a:path>
              </a:pathLst>
            </a:custGeom>
            <a:solidFill>
              <a:srgbClr val="6FB7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48313" y="1487034"/>
              <a:ext cx="142386" cy="96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3903" y="1715243"/>
              <a:ext cx="107529" cy="1282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173" y="2030497"/>
              <a:ext cx="142361" cy="963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27480" y="1770290"/>
              <a:ext cx="107647" cy="1282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29430" y="1068968"/>
              <a:ext cx="909319" cy="672465"/>
            </a:xfrm>
            <a:custGeom>
              <a:avLst/>
              <a:gdLst/>
              <a:ahLst/>
              <a:cxnLst/>
              <a:rect l="l" t="t" r="r" b="b"/>
              <a:pathLst>
                <a:path w="909320" h="672464">
                  <a:moveTo>
                    <a:pt x="93690" y="0"/>
                  </a:moveTo>
                  <a:lnTo>
                    <a:pt x="0" y="202921"/>
                  </a:lnTo>
                  <a:lnTo>
                    <a:pt x="256046" y="465174"/>
                  </a:lnTo>
                  <a:lnTo>
                    <a:pt x="319240" y="511898"/>
                  </a:lnTo>
                  <a:lnTo>
                    <a:pt x="362806" y="537679"/>
                  </a:lnTo>
                  <a:lnTo>
                    <a:pt x="456969" y="581388"/>
                  </a:lnTo>
                  <a:lnTo>
                    <a:pt x="626603" y="667911"/>
                  </a:lnTo>
                  <a:lnTo>
                    <a:pt x="633484" y="669934"/>
                  </a:lnTo>
                  <a:lnTo>
                    <a:pt x="650691" y="672192"/>
                  </a:lnTo>
                  <a:lnTo>
                    <a:pt x="672887" y="668956"/>
                  </a:lnTo>
                  <a:lnTo>
                    <a:pt x="694731" y="654495"/>
                  </a:lnTo>
                  <a:lnTo>
                    <a:pt x="704043" y="642291"/>
                  </a:lnTo>
                  <a:lnTo>
                    <a:pt x="708336" y="631349"/>
                  </a:lnTo>
                  <a:lnTo>
                    <a:pt x="707740" y="620928"/>
                  </a:lnTo>
                  <a:lnTo>
                    <a:pt x="698087" y="604189"/>
                  </a:lnTo>
                  <a:lnTo>
                    <a:pt x="676072" y="581325"/>
                  </a:lnTo>
                  <a:lnTo>
                    <a:pt x="622658" y="534840"/>
                  </a:lnTo>
                  <a:lnTo>
                    <a:pt x="524164" y="457878"/>
                  </a:lnTo>
                  <a:lnTo>
                    <a:pt x="487358" y="419480"/>
                  </a:lnTo>
                  <a:lnTo>
                    <a:pt x="459067" y="372362"/>
                  </a:lnTo>
                  <a:lnTo>
                    <a:pt x="445291" y="330475"/>
                  </a:lnTo>
                  <a:lnTo>
                    <a:pt x="452033" y="307769"/>
                  </a:lnTo>
                  <a:lnTo>
                    <a:pt x="484584" y="298911"/>
                  </a:lnTo>
                  <a:lnTo>
                    <a:pt x="514522" y="298142"/>
                  </a:lnTo>
                  <a:lnTo>
                    <a:pt x="544954" y="302913"/>
                  </a:lnTo>
                  <a:lnTo>
                    <a:pt x="654955" y="378723"/>
                  </a:lnTo>
                  <a:lnTo>
                    <a:pt x="747314" y="486171"/>
                  </a:lnTo>
                  <a:lnTo>
                    <a:pt x="909305" y="548031"/>
                  </a:lnTo>
                  <a:lnTo>
                    <a:pt x="896244" y="492585"/>
                  </a:lnTo>
                  <a:lnTo>
                    <a:pt x="852583" y="419583"/>
                  </a:lnTo>
                  <a:lnTo>
                    <a:pt x="790683" y="328166"/>
                  </a:lnTo>
                  <a:lnTo>
                    <a:pt x="716000" y="229372"/>
                  </a:lnTo>
                  <a:lnTo>
                    <a:pt x="651841" y="167029"/>
                  </a:lnTo>
                  <a:lnTo>
                    <a:pt x="541843" y="117793"/>
                  </a:lnTo>
                  <a:lnTo>
                    <a:pt x="371113" y="64661"/>
                  </a:lnTo>
                  <a:lnTo>
                    <a:pt x="93690" y="0"/>
                  </a:lnTo>
                  <a:close/>
                </a:path>
              </a:pathLst>
            </a:custGeom>
            <a:solidFill>
              <a:srgbClr val="F8AA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17693" y="1638921"/>
              <a:ext cx="93524" cy="802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199639" y="1043128"/>
              <a:ext cx="259079" cy="379730"/>
            </a:xfrm>
            <a:custGeom>
              <a:avLst/>
              <a:gdLst/>
              <a:ahLst/>
              <a:cxnLst/>
              <a:rect l="l" t="t" r="r" b="b"/>
              <a:pathLst>
                <a:path w="259079" h="379730">
                  <a:moveTo>
                    <a:pt x="157174" y="0"/>
                  </a:moveTo>
                  <a:lnTo>
                    <a:pt x="0" y="340431"/>
                  </a:lnTo>
                  <a:lnTo>
                    <a:pt x="101763" y="379231"/>
                  </a:lnTo>
                  <a:lnTo>
                    <a:pt x="258929" y="38799"/>
                  </a:lnTo>
                  <a:lnTo>
                    <a:pt x="157174" y="0"/>
                  </a:lnTo>
                  <a:close/>
                </a:path>
              </a:pathLst>
            </a:custGeom>
            <a:solidFill>
              <a:srgbClr val="99D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938111" y="952475"/>
              <a:ext cx="434340" cy="489584"/>
            </a:xfrm>
            <a:custGeom>
              <a:avLst/>
              <a:gdLst/>
              <a:ahLst/>
              <a:cxnLst/>
              <a:rect l="l" t="t" r="r" b="b"/>
              <a:pathLst>
                <a:path w="434340" h="489584">
                  <a:moveTo>
                    <a:pt x="181339" y="0"/>
                  </a:moveTo>
                  <a:lnTo>
                    <a:pt x="0" y="392834"/>
                  </a:lnTo>
                  <a:lnTo>
                    <a:pt x="252802" y="489315"/>
                  </a:lnTo>
                  <a:lnTo>
                    <a:pt x="434138" y="96480"/>
                  </a:lnTo>
                  <a:lnTo>
                    <a:pt x="181339" y="0"/>
                  </a:lnTo>
                  <a:close/>
                </a:path>
              </a:pathLst>
            </a:custGeom>
            <a:solidFill>
              <a:srgbClr val="354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408162" y="2091020"/>
              <a:ext cx="1393825" cy="394970"/>
            </a:xfrm>
            <a:custGeom>
              <a:avLst/>
              <a:gdLst/>
              <a:ahLst/>
              <a:cxnLst/>
              <a:rect l="l" t="t" r="r" b="b"/>
              <a:pathLst>
                <a:path w="1393825" h="394969">
                  <a:moveTo>
                    <a:pt x="1062698" y="0"/>
                  </a:moveTo>
                  <a:lnTo>
                    <a:pt x="999629" y="8851"/>
                  </a:lnTo>
                  <a:lnTo>
                    <a:pt x="837002" y="53958"/>
                  </a:lnTo>
                  <a:lnTo>
                    <a:pt x="644401" y="112963"/>
                  </a:lnTo>
                  <a:lnTo>
                    <a:pt x="610152" y="135738"/>
                  </a:lnTo>
                  <a:lnTo>
                    <a:pt x="605925" y="161110"/>
                  </a:lnTo>
                  <a:lnTo>
                    <a:pt x="615376" y="181727"/>
                  </a:lnTo>
                  <a:lnTo>
                    <a:pt x="622159" y="190233"/>
                  </a:lnTo>
                  <a:lnTo>
                    <a:pt x="446238" y="193528"/>
                  </a:lnTo>
                  <a:lnTo>
                    <a:pt x="303145" y="144473"/>
                  </a:lnTo>
                  <a:lnTo>
                    <a:pt x="183834" y="109284"/>
                  </a:lnTo>
                  <a:lnTo>
                    <a:pt x="85617" y="90213"/>
                  </a:lnTo>
                  <a:lnTo>
                    <a:pt x="30464" y="95942"/>
                  </a:lnTo>
                  <a:lnTo>
                    <a:pt x="0" y="135990"/>
                  </a:lnTo>
                  <a:lnTo>
                    <a:pt x="691" y="145625"/>
                  </a:lnTo>
                  <a:lnTo>
                    <a:pt x="200343" y="266246"/>
                  </a:lnTo>
                  <a:lnTo>
                    <a:pt x="351904" y="351352"/>
                  </a:lnTo>
                  <a:lnTo>
                    <a:pt x="450840" y="394616"/>
                  </a:lnTo>
                  <a:lnTo>
                    <a:pt x="624021" y="390962"/>
                  </a:lnTo>
                  <a:lnTo>
                    <a:pt x="938839" y="372840"/>
                  </a:lnTo>
                  <a:lnTo>
                    <a:pt x="1375930" y="343309"/>
                  </a:lnTo>
                  <a:lnTo>
                    <a:pt x="1393394" y="93563"/>
                  </a:lnTo>
                  <a:lnTo>
                    <a:pt x="1359859" y="76455"/>
                  </a:lnTo>
                  <a:lnTo>
                    <a:pt x="1315545" y="58854"/>
                  </a:lnTo>
                  <a:lnTo>
                    <a:pt x="1264179" y="41803"/>
                  </a:lnTo>
                  <a:lnTo>
                    <a:pt x="1209485" y="26347"/>
                  </a:lnTo>
                  <a:lnTo>
                    <a:pt x="1155189" y="13532"/>
                  </a:lnTo>
                  <a:lnTo>
                    <a:pt x="1105018" y="4401"/>
                  </a:lnTo>
                  <a:lnTo>
                    <a:pt x="1062698" y="0"/>
                  </a:lnTo>
                  <a:close/>
                </a:path>
              </a:pathLst>
            </a:custGeom>
            <a:solidFill>
              <a:srgbClr val="F8AA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7367" y="2208081"/>
              <a:ext cx="88238" cy="800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30321" y="2258807"/>
              <a:ext cx="523875" cy="69215"/>
            </a:xfrm>
            <a:custGeom>
              <a:avLst/>
              <a:gdLst/>
              <a:ahLst/>
              <a:cxnLst/>
              <a:rect l="l" t="t" r="r" b="b"/>
              <a:pathLst>
                <a:path w="523875" h="69214">
                  <a:moveTo>
                    <a:pt x="458847" y="3564"/>
                  </a:moveTo>
                  <a:lnTo>
                    <a:pt x="389105" y="0"/>
                  </a:lnTo>
                  <a:lnTo>
                    <a:pt x="333346" y="2662"/>
                  </a:lnTo>
                  <a:lnTo>
                    <a:pt x="310543" y="5004"/>
                  </a:lnTo>
                  <a:lnTo>
                    <a:pt x="274031" y="14181"/>
                  </a:lnTo>
                  <a:lnTo>
                    <a:pt x="212437" y="26738"/>
                  </a:lnTo>
                  <a:lnTo>
                    <a:pt x="128740" y="42601"/>
                  </a:lnTo>
                  <a:lnTo>
                    <a:pt x="69547" y="43781"/>
                  </a:lnTo>
                  <a:lnTo>
                    <a:pt x="29635" y="36372"/>
                  </a:lnTo>
                  <a:lnTo>
                    <a:pt x="0" y="22445"/>
                  </a:lnTo>
                  <a:lnTo>
                    <a:pt x="132196" y="68705"/>
                  </a:lnTo>
                  <a:lnTo>
                    <a:pt x="306585" y="62647"/>
                  </a:lnTo>
                  <a:lnTo>
                    <a:pt x="458580" y="35853"/>
                  </a:lnTo>
                  <a:lnTo>
                    <a:pt x="523597" y="19903"/>
                  </a:lnTo>
                  <a:lnTo>
                    <a:pt x="458847" y="3564"/>
                  </a:lnTo>
                  <a:close/>
                </a:path>
              </a:pathLst>
            </a:custGeom>
            <a:solidFill>
              <a:srgbClr val="E892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14662" y="2221787"/>
              <a:ext cx="137162" cy="8916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748273" y="2141575"/>
              <a:ext cx="145415" cy="338455"/>
            </a:xfrm>
            <a:custGeom>
              <a:avLst/>
              <a:gdLst/>
              <a:ahLst/>
              <a:cxnLst/>
              <a:rect l="l" t="t" r="r" b="b"/>
              <a:pathLst>
                <a:path w="145415" h="338455">
                  <a:moveTo>
                    <a:pt x="145031" y="8531"/>
                  </a:moveTo>
                  <a:lnTo>
                    <a:pt x="23026" y="0"/>
                  </a:lnTo>
                  <a:lnTo>
                    <a:pt x="0" y="329294"/>
                  </a:lnTo>
                  <a:lnTo>
                    <a:pt x="122004" y="337826"/>
                  </a:lnTo>
                  <a:lnTo>
                    <a:pt x="145031" y="8531"/>
                  </a:lnTo>
                  <a:close/>
                </a:path>
              </a:pathLst>
            </a:custGeom>
            <a:solidFill>
              <a:srgbClr val="99D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834977" y="2147791"/>
              <a:ext cx="300355" cy="380365"/>
            </a:xfrm>
            <a:custGeom>
              <a:avLst/>
              <a:gdLst/>
              <a:ahLst/>
              <a:cxnLst/>
              <a:rect l="l" t="t" r="r" b="b"/>
              <a:pathLst>
                <a:path w="300354" h="380364">
                  <a:moveTo>
                    <a:pt x="300274" y="19233"/>
                  </a:moveTo>
                  <a:lnTo>
                    <a:pt x="25227" y="0"/>
                  </a:lnTo>
                  <a:lnTo>
                    <a:pt x="0" y="360757"/>
                  </a:lnTo>
                  <a:lnTo>
                    <a:pt x="275047" y="379990"/>
                  </a:lnTo>
                  <a:lnTo>
                    <a:pt x="300274" y="19233"/>
                  </a:lnTo>
                  <a:close/>
                </a:path>
              </a:pathLst>
            </a:custGeom>
            <a:solidFill>
              <a:srgbClr val="354D7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1327530"/>
            <a:ext cx="10251440" cy="4719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This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amount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section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17(3)(ii)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by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0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Assessing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Officer. 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AAC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allowed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appeal</a:t>
            </a:r>
            <a:r>
              <a:rPr dirty="0" sz="2200">
                <a:latin typeface="Arial MT"/>
                <a:cs typeface="Arial MT"/>
              </a:rPr>
              <a:t> 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holding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said amount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not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taxable.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15">
                <a:latin typeface="Arial MT"/>
                <a:cs typeface="Arial MT"/>
              </a:rPr>
              <a:t>Tribunal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affirmed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order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Assessing</a:t>
            </a:r>
            <a:r>
              <a:rPr dirty="0" sz="2200" spc="-10">
                <a:latin typeface="Arial MT"/>
                <a:cs typeface="Arial MT"/>
              </a:rPr>
              <a:t> Officer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holding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said amount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taxable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compensation</a:t>
            </a:r>
            <a:r>
              <a:rPr dirty="0" sz="2200">
                <a:latin typeface="Arial MT"/>
                <a:cs typeface="Arial MT"/>
              </a:rPr>
              <a:t> for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loss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employment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17(3)(i).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 MT"/>
              <a:cs typeface="Arial MT"/>
            </a:endParaRPr>
          </a:p>
          <a:p>
            <a:pPr marL="12700" marR="160655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reference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256(1),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contended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said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amount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paid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ex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gratia,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right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receive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same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it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over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above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terminal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benefits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due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him;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therefore,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must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treated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 personal gift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 same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taxable </a:t>
            </a:r>
            <a:r>
              <a:rPr dirty="0" sz="2200">
                <a:latin typeface="Arial MT"/>
                <a:cs typeface="Arial MT"/>
              </a:rPr>
              <a:t>in</a:t>
            </a:r>
            <a:r>
              <a:rPr dirty="0" sz="2200" spc="-5">
                <a:latin typeface="Arial MT"/>
                <a:cs typeface="Arial MT"/>
              </a:rPr>
              <a:t> </a:t>
            </a:r>
            <a:r>
              <a:rPr dirty="0" sz="2200" spc="-35">
                <a:latin typeface="Arial MT"/>
                <a:cs typeface="Arial MT"/>
              </a:rPr>
              <a:t>law.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Hon’ble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High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Court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held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amount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question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paid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personal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gift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testimony</a:t>
            </a:r>
            <a:r>
              <a:rPr dirty="0" sz="2200">
                <a:latin typeface="Arial MT"/>
                <a:cs typeface="Arial MT"/>
              </a:rPr>
              <a:t> but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past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service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qua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employee,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same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taxable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17(3).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5332" y="279273"/>
            <a:ext cx="396430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5">
                <a:solidFill>
                  <a:srgbClr val="000000"/>
                </a:solidFill>
              </a:rPr>
              <a:t>EXGRATIA</a:t>
            </a:r>
            <a:r>
              <a:rPr dirty="0" sz="4000" spc="-200">
                <a:solidFill>
                  <a:srgbClr val="000000"/>
                </a:solidFill>
              </a:rPr>
              <a:t> </a:t>
            </a:r>
            <a:r>
              <a:rPr dirty="0" sz="2500" spc="-5">
                <a:solidFill>
                  <a:srgbClr val="000000"/>
                </a:solidFill>
              </a:rPr>
              <a:t>Contd…</a:t>
            </a:r>
            <a:endParaRPr sz="2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873" y="480821"/>
            <a:ext cx="7367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000000"/>
                </a:solidFill>
              </a:rPr>
              <a:t>COMPENSATION</a:t>
            </a:r>
            <a:r>
              <a:rPr dirty="0" sz="3600" spc="-20">
                <a:solidFill>
                  <a:srgbClr val="000000"/>
                </a:solidFill>
              </a:rPr>
              <a:t> </a:t>
            </a:r>
            <a:r>
              <a:rPr dirty="0" sz="3600" spc="-35">
                <a:solidFill>
                  <a:srgbClr val="000000"/>
                </a:solidFill>
              </a:rPr>
              <a:t>TO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LEGAL</a:t>
            </a:r>
            <a:r>
              <a:rPr dirty="0" sz="3600" spc="-8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HEIR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0952" y="1287859"/>
            <a:ext cx="2047915" cy="2061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847" y="1342136"/>
            <a:ext cx="10650220" cy="4530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292735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2. Whether </a:t>
            </a:r>
            <a:r>
              <a:rPr dirty="0" sz="2200">
                <a:latin typeface="Arial MT"/>
                <a:cs typeface="Arial MT"/>
              </a:rPr>
              <a:t>lump sum </a:t>
            </a:r>
            <a:r>
              <a:rPr dirty="0" sz="2200" spc="-5">
                <a:latin typeface="Arial MT"/>
                <a:cs typeface="Arial MT"/>
              </a:rPr>
              <a:t>payment made gratuitously or </a:t>
            </a:r>
            <a:r>
              <a:rPr dirty="0" sz="2200" spc="5">
                <a:latin typeface="Arial MT"/>
                <a:cs typeface="Arial MT"/>
              </a:rPr>
              <a:t>by </a:t>
            </a:r>
            <a:r>
              <a:rPr dirty="0" sz="2200">
                <a:latin typeface="Arial MT"/>
                <a:cs typeface="Arial MT"/>
              </a:rPr>
              <a:t>way </a:t>
            </a:r>
            <a:r>
              <a:rPr dirty="0" sz="2200" spc="-5">
                <a:latin typeface="Arial MT"/>
                <a:cs typeface="Arial MT"/>
              </a:rPr>
              <a:t>of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compensation or </a:t>
            </a:r>
            <a:r>
              <a:rPr dirty="0" sz="2200">
                <a:latin typeface="Arial MT"/>
                <a:cs typeface="Arial MT"/>
              </a:rPr>
              <a:t>otherwise </a:t>
            </a:r>
            <a:r>
              <a:rPr dirty="0" sz="2200" spc="-5">
                <a:latin typeface="Arial MT"/>
                <a:cs typeface="Arial MT"/>
              </a:rPr>
              <a:t>paid to </a:t>
            </a:r>
            <a:r>
              <a:rPr dirty="0" sz="2200">
                <a:latin typeface="Arial MT"/>
                <a:cs typeface="Arial MT"/>
              </a:rPr>
              <a:t>widow/other </a:t>
            </a:r>
            <a:r>
              <a:rPr dirty="0" sz="2200" spc="-5">
                <a:latin typeface="Arial MT"/>
                <a:cs typeface="Arial MT"/>
              </a:rPr>
              <a:t>legal heirs of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 </a:t>
            </a:r>
            <a:r>
              <a:rPr dirty="0" sz="2200">
                <a:latin typeface="Arial MT"/>
                <a:cs typeface="Arial MT"/>
              </a:rPr>
              <a:t>employee </a:t>
            </a:r>
            <a:r>
              <a:rPr dirty="0" sz="2200" spc="-5">
                <a:latin typeface="Arial MT"/>
                <a:cs typeface="Arial MT"/>
              </a:rPr>
              <a:t>is taxable under the </a:t>
            </a:r>
            <a:r>
              <a:rPr dirty="0" sz="2200">
                <a:latin typeface="Arial MT"/>
                <a:cs typeface="Arial MT"/>
              </a:rPr>
              <a:t>head </a:t>
            </a:r>
            <a:r>
              <a:rPr dirty="0" sz="2200" spc="-5">
                <a:latin typeface="Arial MT"/>
                <a:cs typeface="Arial MT"/>
              </a:rPr>
              <a:t>‘Salary’ as a Legal </a:t>
            </a:r>
            <a:r>
              <a:rPr dirty="0" sz="2200">
                <a:latin typeface="Arial MT"/>
                <a:cs typeface="Arial MT"/>
              </a:rPr>
              <a:t> Representative </a:t>
            </a:r>
            <a:r>
              <a:rPr dirty="0" sz="2200" spc="-5">
                <a:latin typeface="Arial MT"/>
                <a:cs typeface="Arial MT"/>
              </a:rPr>
              <a:t>of a </a:t>
            </a:r>
            <a:r>
              <a:rPr dirty="0" sz="2200">
                <a:latin typeface="Arial MT"/>
                <a:cs typeface="Arial MT"/>
              </a:rPr>
              <a:t>deceased </a:t>
            </a:r>
            <a:r>
              <a:rPr dirty="0" sz="2200" spc="-5">
                <a:latin typeface="Arial MT"/>
                <a:cs typeface="Arial MT"/>
              </a:rPr>
              <a:t>or </a:t>
            </a:r>
            <a:r>
              <a:rPr dirty="0" sz="2200">
                <a:latin typeface="Arial MT"/>
                <a:cs typeface="Arial MT"/>
              </a:rPr>
              <a:t>under </a:t>
            </a:r>
            <a:r>
              <a:rPr dirty="0" sz="2200" spc="-5">
                <a:latin typeface="Arial MT"/>
                <a:cs typeface="Arial MT"/>
              </a:rPr>
              <a:t>‘Other </a:t>
            </a:r>
            <a:r>
              <a:rPr dirty="0" sz="2200">
                <a:latin typeface="Arial MT"/>
                <a:cs typeface="Arial MT"/>
              </a:rPr>
              <a:t>sources’ </a:t>
            </a:r>
            <a:r>
              <a:rPr dirty="0" sz="2200" spc="-5">
                <a:latin typeface="Arial MT"/>
                <a:cs typeface="Arial MT"/>
              </a:rPr>
              <a:t>in 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hands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widow/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legal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heirs?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Arial MT"/>
              <a:cs typeface="Arial MT"/>
            </a:endParaRPr>
          </a:p>
          <a:p>
            <a:pPr algn="just" marL="1054735" marR="635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Ans: No, since there is no </a:t>
            </a:r>
            <a:r>
              <a:rPr dirty="0" sz="2200">
                <a:latin typeface="Arial MT"/>
                <a:cs typeface="Arial MT"/>
              </a:rPr>
              <a:t>employer </a:t>
            </a:r>
            <a:r>
              <a:rPr dirty="0" sz="2200" spc="-5">
                <a:latin typeface="Arial MT"/>
                <a:cs typeface="Arial MT"/>
              </a:rPr>
              <a:t>employee relationship existing between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widow/legal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heirs,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sum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received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widow/legal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heirs</a:t>
            </a:r>
            <a:r>
              <a:rPr dirty="0" sz="2200">
                <a:latin typeface="Arial MT"/>
                <a:cs typeface="Arial MT"/>
              </a:rPr>
              <a:t> cannot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salary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hands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widow/legal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heirs.</a:t>
            </a:r>
            <a:endParaRPr sz="2200">
              <a:latin typeface="Arial MT"/>
              <a:cs typeface="Arial MT"/>
            </a:endParaRPr>
          </a:p>
          <a:p>
            <a:pPr algn="just" marL="1054735" marR="5080">
              <a:lnSpc>
                <a:spcPct val="100000"/>
              </a:lnSpc>
              <a:spcBef>
                <a:spcPts val="1200"/>
              </a:spcBef>
            </a:pPr>
            <a:r>
              <a:rPr dirty="0" sz="2200" spc="-5">
                <a:latin typeface="Arial MT"/>
                <a:cs typeface="Arial MT"/>
              </a:rPr>
              <a:t>it has not been paid to the deceased but to </a:t>
            </a:r>
            <a:r>
              <a:rPr dirty="0" sz="2200">
                <a:latin typeface="Arial MT"/>
                <a:cs typeface="Arial MT"/>
              </a:rPr>
              <a:t>his </a:t>
            </a:r>
            <a:r>
              <a:rPr dirty="0" sz="2200" spc="-5">
                <a:latin typeface="Arial MT"/>
                <a:cs typeface="Arial MT"/>
              </a:rPr>
              <a:t>widow/legal </a:t>
            </a:r>
            <a:r>
              <a:rPr dirty="0" sz="2200">
                <a:latin typeface="Arial MT"/>
                <a:cs typeface="Arial MT"/>
              </a:rPr>
              <a:t>heirs. </a:t>
            </a:r>
            <a:r>
              <a:rPr dirty="0" sz="2200" spc="-5">
                <a:latin typeface="Arial MT"/>
                <a:cs typeface="Arial MT"/>
              </a:rPr>
              <a:t>Thus, it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would be </a:t>
            </a:r>
            <a:r>
              <a:rPr dirty="0" sz="2200">
                <a:latin typeface="Arial MT"/>
                <a:cs typeface="Arial MT"/>
              </a:rPr>
              <a:t>treated </a:t>
            </a:r>
            <a:r>
              <a:rPr dirty="0" sz="2200" spc="-5">
                <a:latin typeface="Arial MT"/>
                <a:cs typeface="Arial MT"/>
              </a:rPr>
              <a:t>as a capital receipt in the </a:t>
            </a:r>
            <a:r>
              <a:rPr dirty="0" sz="2200">
                <a:latin typeface="Arial MT"/>
                <a:cs typeface="Arial MT"/>
              </a:rPr>
              <a:t>hands </a:t>
            </a:r>
            <a:r>
              <a:rPr dirty="0" sz="2200" spc="-5">
                <a:latin typeface="Arial MT"/>
                <a:cs typeface="Arial MT"/>
              </a:rPr>
              <a:t>of the widow/legal </a:t>
            </a:r>
            <a:r>
              <a:rPr dirty="0" sz="2200">
                <a:latin typeface="Arial MT"/>
                <a:cs typeface="Arial MT"/>
              </a:rPr>
              <a:t>heirs. 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 b="1">
                <a:latin typeface="Arial"/>
                <a:cs typeface="Arial"/>
              </a:rPr>
              <a:t>Refer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CBDT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Circular: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No.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573,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dated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21-8-1990.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202" y="435686"/>
            <a:ext cx="87769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0000"/>
                </a:solidFill>
              </a:rPr>
              <a:t>WHEN</a:t>
            </a:r>
            <a:r>
              <a:rPr dirty="0" sz="4000" spc="-5">
                <a:solidFill>
                  <a:srgbClr val="000000"/>
                </a:solidFill>
              </a:rPr>
              <a:t> THE</a:t>
            </a:r>
            <a:r>
              <a:rPr dirty="0" sz="4000" spc="-155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ASSESSEE</a:t>
            </a:r>
            <a:r>
              <a:rPr dirty="0" sz="4000" spc="-25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IS NO MORE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21563" y="1743201"/>
            <a:ext cx="10339705" cy="4175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3103245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3.</a:t>
            </a:r>
            <a:r>
              <a:rPr dirty="0" sz="2200" spc="1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What</a:t>
            </a:r>
            <a:r>
              <a:rPr dirty="0" sz="2200" spc="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if</a:t>
            </a:r>
            <a:r>
              <a:rPr dirty="0" sz="2200" spc="1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assessing</a:t>
            </a:r>
            <a:r>
              <a:rPr dirty="0" sz="2200" spc="204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officer</a:t>
            </a:r>
            <a:r>
              <a:rPr dirty="0" sz="2200" spc="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 spc="19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not</a:t>
            </a:r>
            <a:r>
              <a:rPr dirty="0" sz="2200" spc="1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aware</a:t>
            </a:r>
            <a:r>
              <a:rPr dirty="0" sz="2200" spc="204">
                <a:latin typeface="Arial MT"/>
                <a:cs typeface="Arial MT"/>
              </a:rPr>
              <a:t> </a:t>
            </a:r>
            <a:r>
              <a:rPr dirty="0" sz="2200" spc="5">
                <a:latin typeface="Arial MT"/>
                <a:cs typeface="Arial MT"/>
              </a:rPr>
              <a:t>of</a:t>
            </a:r>
            <a:r>
              <a:rPr dirty="0" sz="2200" spc="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death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the assessee and not informed by the legal heirs at any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stage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of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proceedings?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Arial MT"/>
              <a:cs typeface="Arial MT"/>
            </a:endParaRPr>
          </a:p>
          <a:p>
            <a:pPr algn="just" marL="1031875" marR="508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Ans: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There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obligation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legal</a:t>
            </a:r>
            <a:r>
              <a:rPr dirty="0" sz="2200">
                <a:latin typeface="Arial MT"/>
                <a:cs typeface="Arial MT"/>
              </a:rPr>
              <a:t> heirs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inform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death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 to the Department as </a:t>
            </a:r>
            <a:r>
              <a:rPr dirty="0" sz="2200">
                <a:latin typeface="Arial MT"/>
                <a:cs typeface="Arial MT"/>
              </a:rPr>
              <a:t>held </a:t>
            </a:r>
            <a:r>
              <a:rPr dirty="0" sz="2200" spc="-5">
                <a:latin typeface="Arial MT"/>
                <a:cs typeface="Arial MT"/>
              </a:rPr>
              <a:t>by the </a:t>
            </a:r>
            <a:r>
              <a:rPr dirty="0" sz="2200">
                <a:latin typeface="Arial MT"/>
                <a:cs typeface="Arial MT"/>
              </a:rPr>
              <a:t>Delhi </a:t>
            </a:r>
            <a:r>
              <a:rPr dirty="0" sz="2200" spc="-5">
                <a:latin typeface="Arial MT"/>
                <a:cs typeface="Arial MT"/>
              </a:rPr>
              <a:t>High Court in the case of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b="1">
                <a:latin typeface="Arial"/>
                <a:cs typeface="Arial"/>
              </a:rPr>
              <a:t>SavitaKapila </a:t>
            </a:r>
            <a:r>
              <a:rPr dirty="0" sz="2200" spc="-5" b="1">
                <a:latin typeface="Arial"/>
                <a:cs typeface="Arial"/>
              </a:rPr>
              <a:t>L/H of LateShari Mohinder </a:t>
            </a:r>
            <a:r>
              <a:rPr dirty="0" sz="2200" b="1">
                <a:latin typeface="Arial"/>
                <a:cs typeface="Arial"/>
              </a:rPr>
              <a:t>Paul </a:t>
            </a:r>
            <a:r>
              <a:rPr dirty="0" sz="2200" spc="-5" b="1">
                <a:latin typeface="Arial"/>
                <a:cs typeface="Arial"/>
              </a:rPr>
              <a:t>Kapila </a:t>
            </a:r>
            <a:r>
              <a:rPr dirty="0" sz="2200" b="1">
                <a:latin typeface="Arial"/>
                <a:cs typeface="Arial"/>
              </a:rPr>
              <a:t>Vs </a:t>
            </a:r>
            <a:r>
              <a:rPr dirty="0" sz="2200" spc="-5" b="1">
                <a:latin typeface="Arial"/>
                <a:cs typeface="Arial"/>
              </a:rPr>
              <a:t>ACIT </a:t>
            </a:r>
            <a:r>
              <a:rPr dirty="0" sz="2200">
                <a:latin typeface="Arial MT"/>
                <a:cs typeface="Arial MT"/>
              </a:rPr>
              <a:t>Where 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legal representatives </a:t>
            </a:r>
            <a:r>
              <a:rPr dirty="0" sz="2200">
                <a:latin typeface="Arial MT"/>
                <a:cs typeface="Arial MT"/>
              </a:rPr>
              <a:t>have appeared </a:t>
            </a:r>
            <a:r>
              <a:rPr dirty="0" sz="2200" spc="-5">
                <a:latin typeface="Arial MT"/>
                <a:cs typeface="Arial MT"/>
              </a:rPr>
              <a:t>voluntarily or in </a:t>
            </a:r>
            <a:r>
              <a:rPr dirty="0" sz="2200">
                <a:latin typeface="Arial MT"/>
                <a:cs typeface="Arial MT"/>
              </a:rPr>
              <a:t>response </a:t>
            </a:r>
            <a:r>
              <a:rPr dirty="0" sz="2200" spc="-5">
                <a:latin typeface="Arial MT"/>
                <a:cs typeface="Arial MT"/>
              </a:rPr>
              <a:t>to notices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have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allowed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proceedings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continue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against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deceased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without objection, the assessment may </a:t>
            </a:r>
            <a:r>
              <a:rPr dirty="0" sz="2200">
                <a:latin typeface="Arial MT"/>
                <a:cs typeface="Arial MT"/>
              </a:rPr>
              <a:t>be only </a:t>
            </a:r>
            <a:r>
              <a:rPr dirty="0" sz="2200" spc="-5">
                <a:latin typeface="Arial MT"/>
                <a:cs typeface="Arial MT"/>
              </a:rPr>
              <a:t>set aside for </a:t>
            </a:r>
            <a:r>
              <a:rPr dirty="0" sz="2200">
                <a:latin typeface="Arial MT"/>
                <a:cs typeface="Arial MT"/>
              </a:rPr>
              <a:t>being </a:t>
            </a:r>
            <a:r>
              <a:rPr dirty="0" sz="2200" spc="-5">
                <a:latin typeface="Arial MT"/>
                <a:cs typeface="Arial MT"/>
              </a:rPr>
              <a:t>done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afresh,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annulled.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 b="1">
                <a:latin typeface="Arial"/>
                <a:cs typeface="Arial"/>
              </a:rPr>
              <a:t>CIT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Vs.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RoshanLal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(1982)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134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ITR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145(Delhi).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0892" y="1252727"/>
            <a:ext cx="2731007" cy="17114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325" y="631012"/>
            <a:ext cx="85210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</a:rPr>
              <a:t>ROI</a:t>
            </a:r>
            <a:r>
              <a:rPr dirty="0" sz="4400" spc="-15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FILED BY</a:t>
            </a:r>
            <a:r>
              <a:rPr dirty="0" sz="4400" spc="-85">
                <a:solidFill>
                  <a:srgbClr val="000000"/>
                </a:solidFill>
              </a:rPr>
              <a:t> </a:t>
            </a:r>
            <a:r>
              <a:rPr dirty="0" sz="4400" spc="-5">
                <a:solidFill>
                  <a:srgbClr val="000000"/>
                </a:solidFill>
              </a:rPr>
              <a:t>THE</a:t>
            </a:r>
            <a:r>
              <a:rPr dirty="0" sz="4400">
                <a:solidFill>
                  <a:srgbClr val="000000"/>
                </a:solidFill>
              </a:rPr>
              <a:t> LEGAL</a:t>
            </a:r>
            <a:r>
              <a:rPr dirty="0" sz="4400" spc="-90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HEIR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3295" y="2054351"/>
            <a:ext cx="3137916" cy="1816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0661" y="2080386"/>
            <a:ext cx="10010140" cy="3480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346964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4.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post</a:t>
            </a:r>
            <a:r>
              <a:rPr dirty="0" sz="2200">
                <a:latin typeface="Arial MT"/>
                <a:cs typeface="Arial MT"/>
              </a:rPr>
              <a:t> 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death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5">
                <a:latin typeface="Arial MT"/>
                <a:cs typeface="Arial MT"/>
              </a:rPr>
              <a:t>of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assessee,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Return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 is filed by the legal Heir and is selected for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scrutiny </a:t>
            </a:r>
            <a:r>
              <a:rPr dirty="0" sz="2200" spc="5">
                <a:latin typeface="Arial MT"/>
                <a:cs typeface="Arial MT"/>
              </a:rPr>
              <a:t>by </a:t>
            </a:r>
            <a:r>
              <a:rPr dirty="0" sz="2200" spc="-5">
                <a:latin typeface="Arial MT"/>
                <a:cs typeface="Arial MT"/>
              </a:rPr>
              <a:t>service of Notice U/s 143(2). Can 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 be </a:t>
            </a:r>
            <a:r>
              <a:rPr dirty="0" sz="2200">
                <a:latin typeface="Arial MT"/>
                <a:cs typeface="Arial MT"/>
              </a:rPr>
              <a:t>completed </a:t>
            </a:r>
            <a:r>
              <a:rPr dirty="0" sz="2200" spc="-5">
                <a:latin typeface="Arial MT"/>
                <a:cs typeface="Arial MT"/>
              </a:rPr>
              <a:t>in the </a:t>
            </a:r>
            <a:r>
              <a:rPr dirty="0" sz="2200">
                <a:latin typeface="Arial MT"/>
                <a:cs typeface="Arial MT"/>
              </a:rPr>
              <a:t>hands </a:t>
            </a:r>
            <a:r>
              <a:rPr dirty="0" sz="2200" spc="-5">
                <a:latin typeface="Arial MT"/>
                <a:cs typeface="Arial MT"/>
              </a:rPr>
              <a:t>of the legal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Heir?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Arial MT"/>
              <a:cs typeface="Arial MT"/>
            </a:endParaRPr>
          </a:p>
          <a:p>
            <a:pPr algn="just" marL="1626870" marR="508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Ans: </a:t>
            </a:r>
            <a:r>
              <a:rPr dirty="0" sz="2200" spc="-55">
                <a:latin typeface="Arial MT"/>
                <a:cs typeface="Arial MT"/>
              </a:rPr>
              <a:t>Yes, </a:t>
            </a:r>
            <a:r>
              <a:rPr dirty="0" sz="2200" spc="-10">
                <a:latin typeface="Arial MT"/>
                <a:cs typeface="Arial MT"/>
              </a:rPr>
              <a:t>the </a:t>
            </a:r>
            <a:r>
              <a:rPr dirty="0" sz="2200" spc="-5">
                <a:latin typeface="Arial MT"/>
                <a:cs typeface="Arial MT"/>
              </a:rPr>
              <a:t>assessment can be completed in the hands of 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legal</a:t>
            </a:r>
            <a:r>
              <a:rPr dirty="0" sz="2200" spc="3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Heir</a:t>
            </a:r>
            <a:r>
              <a:rPr dirty="0" sz="2200" spc="33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3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 spc="3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 spc="3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valid</a:t>
            </a:r>
            <a:r>
              <a:rPr dirty="0" sz="2200" spc="3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</a:t>
            </a:r>
            <a:r>
              <a:rPr dirty="0" sz="2200" spc="3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3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per</a:t>
            </a:r>
            <a:r>
              <a:rPr dirty="0" sz="2200" spc="3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provisions</a:t>
            </a:r>
            <a:r>
              <a:rPr dirty="0" sz="2200" spc="3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3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159 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65">
                <a:latin typeface="Arial MT"/>
                <a:cs typeface="Arial MT"/>
              </a:rPr>
              <a:t>Tax.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208" y="2209291"/>
            <a:ext cx="71786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1687195" algn="l"/>
                <a:tab pos="2267585" algn="l"/>
                <a:tab pos="3890010" algn="l"/>
                <a:tab pos="4488815" algn="l"/>
                <a:tab pos="4964430" algn="l"/>
                <a:tab pos="6343650" algn="l"/>
                <a:tab pos="6739890" algn="l"/>
              </a:tabLst>
            </a:pPr>
            <a:r>
              <a:rPr dirty="0" sz="2400" spc="-5" b="1">
                <a:latin typeface="Calibri"/>
                <a:cs typeface="Calibri"/>
              </a:rPr>
              <a:t>5</a:t>
            </a:r>
            <a:r>
              <a:rPr dirty="0" sz="2400" b="1">
                <a:latin typeface="Calibri"/>
                <a:cs typeface="Calibri"/>
              </a:rPr>
              <a:t>.	</a:t>
            </a:r>
            <a:r>
              <a:rPr dirty="0" sz="2400" spc="-5" b="1">
                <a:latin typeface="Calibri"/>
                <a:cs typeface="Calibri"/>
              </a:rPr>
              <a:t>W</a:t>
            </a:r>
            <a:r>
              <a:rPr dirty="0" sz="2400" spc="-10" b="1">
                <a:latin typeface="Calibri"/>
                <a:cs typeface="Calibri"/>
              </a:rPr>
              <a:t>he</a:t>
            </a:r>
            <a:r>
              <a:rPr dirty="0" sz="2400" b="1">
                <a:latin typeface="Calibri"/>
                <a:cs typeface="Calibri"/>
              </a:rPr>
              <a:t>ther	</a:t>
            </a:r>
            <a:r>
              <a:rPr dirty="0" sz="2400" spc="-5" b="1">
                <a:latin typeface="Calibri"/>
                <a:cs typeface="Calibri"/>
              </a:rPr>
              <a:t>th</a:t>
            </a:r>
            <a:r>
              <a:rPr dirty="0" sz="2400" b="1">
                <a:latin typeface="Calibri"/>
                <a:cs typeface="Calibri"/>
              </a:rPr>
              <a:t>e	a</a:t>
            </a:r>
            <a:r>
              <a:rPr dirty="0" sz="2400" spc="15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s</a:t>
            </a:r>
            <a:r>
              <a:rPr dirty="0" sz="2400" spc="5" b="1">
                <a:latin typeface="Calibri"/>
                <a:cs typeface="Calibri"/>
              </a:rPr>
              <a:t>e</a:t>
            </a:r>
            <a:r>
              <a:rPr dirty="0" sz="2400" b="1">
                <a:latin typeface="Calibri"/>
                <a:cs typeface="Calibri"/>
              </a:rPr>
              <a:t>s</a:t>
            </a:r>
            <a:r>
              <a:rPr dirty="0" sz="2400" spc="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spc="-25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t	</a:t>
            </a:r>
            <a:r>
              <a:rPr dirty="0" sz="2400" spc="-10" b="1">
                <a:latin typeface="Calibri"/>
                <a:cs typeface="Calibri"/>
              </a:rPr>
              <a:t>c</a:t>
            </a:r>
            <a:r>
              <a:rPr dirty="0" sz="2400" b="1">
                <a:latin typeface="Calibri"/>
                <a:cs typeface="Calibri"/>
              </a:rPr>
              <a:t>an	</a:t>
            </a:r>
            <a:r>
              <a:rPr dirty="0" sz="2400" spc="-5" b="1">
                <a:latin typeface="Calibri"/>
                <a:cs typeface="Calibri"/>
              </a:rPr>
              <a:t>b</a:t>
            </a:r>
            <a:r>
              <a:rPr dirty="0" sz="2400" b="1">
                <a:latin typeface="Calibri"/>
                <a:cs typeface="Calibri"/>
              </a:rPr>
              <a:t>e	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pened	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n	</a:t>
            </a:r>
            <a:r>
              <a:rPr dirty="0" sz="2400" spc="5" b="1">
                <a:latin typeface="Calibri"/>
                <a:cs typeface="Calibri"/>
              </a:rPr>
              <a:t>the  </a:t>
            </a:r>
            <a:r>
              <a:rPr dirty="0" sz="2400" spc="-5" b="1">
                <a:latin typeface="Calibri"/>
                <a:cs typeface="Calibri"/>
              </a:rPr>
              <a:t>hands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the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legal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heirs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u/s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147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" b="1">
                <a:latin typeface="Calibri"/>
                <a:cs typeface="Calibri"/>
              </a:rPr>
              <a:t> the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Income-tax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Act?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1281683"/>
            <a:ext cx="2212848" cy="22981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84779" y="3975861"/>
            <a:ext cx="718693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Ans: </a:t>
            </a:r>
            <a:r>
              <a:rPr dirty="0" sz="2200" spc="-55">
                <a:latin typeface="Arial MT"/>
                <a:cs typeface="Arial MT"/>
              </a:rPr>
              <a:t>Yes, </a:t>
            </a:r>
            <a:r>
              <a:rPr dirty="0" sz="2200" spc="-10">
                <a:latin typeface="Arial MT"/>
                <a:cs typeface="Arial MT"/>
              </a:rPr>
              <a:t>the </a:t>
            </a:r>
            <a:r>
              <a:rPr dirty="0" sz="2200" spc="-5">
                <a:latin typeface="Arial MT"/>
                <a:cs typeface="Arial MT"/>
              </a:rPr>
              <a:t>assessment can be reopened in the hands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the Legal heir if there </a:t>
            </a:r>
            <a:r>
              <a:rPr dirty="0" sz="2200" spc="-10">
                <a:latin typeface="Arial MT"/>
                <a:cs typeface="Arial MT"/>
              </a:rPr>
              <a:t>is sufficient </a:t>
            </a:r>
            <a:r>
              <a:rPr dirty="0" sz="2200" spc="-5">
                <a:latin typeface="Arial MT"/>
                <a:cs typeface="Arial MT"/>
              </a:rPr>
              <a:t>reason to believe </a:t>
            </a:r>
            <a:r>
              <a:rPr dirty="0" sz="2200">
                <a:latin typeface="Arial MT"/>
                <a:cs typeface="Arial MT"/>
              </a:rPr>
              <a:t>that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 chargeable to tax has escaped assessment of a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deceased.</a:t>
            </a:r>
            <a:r>
              <a:rPr dirty="0" sz="2200" spc="3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However</a:t>
            </a:r>
            <a:r>
              <a:rPr dirty="0" sz="2200" spc="33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the</a:t>
            </a:r>
            <a:r>
              <a:rPr dirty="0" sz="2200" spc="3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time</a:t>
            </a:r>
            <a:r>
              <a:rPr dirty="0" sz="2200" spc="3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limits</a:t>
            </a:r>
            <a:r>
              <a:rPr dirty="0" sz="2200" spc="3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3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reopening</a:t>
            </a:r>
            <a:r>
              <a:rPr dirty="0" sz="2200" spc="3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</a:t>
            </a:r>
            <a:r>
              <a:rPr dirty="0" sz="2200" spc="335">
                <a:latin typeface="Arial MT"/>
                <a:cs typeface="Arial MT"/>
              </a:rPr>
              <a:t> </a:t>
            </a:r>
            <a:r>
              <a:rPr dirty="0" sz="2200" spc="5">
                <a:latin typeface="Arial MT"/>
                <a:cs typeface="Arial MT"/>
              </a:rPr>
              <a:t>to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 adhered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4020" y="330453"/>
            <a:ext cx="655447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43280" marR="5080" indent="-8305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ASSESSMENT</a:t>
            </a:r>
            <a:r>
              <a:rPr dirty="0" sz="3600" spc="-3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IN</a:t>
            </a:r>
            <a:r>
              <a:rPr dirty="0" sz="3600" spc="-30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THE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HANDS </a:t>
            </a:r>
            <a:r>
              <a:rPr dirty="0" sz="3600" spc="-98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OF</a:t>
            </a:r>
            <a:r>
              <a:rPr dirty="0" sz="3600" spc="-1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THE</a:t>
            </a:r>
            <a:r>
              <a:rPr dirty="0" sz="3600" spc="-10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LEGAL</a:t>
            </a:r>
            <a:r>
              <a:rPr dirty="0" sz="3600" spc="-7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HEIRS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8469" y="569214"/>
            <a:ext cx="87045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INCOME</a:t>
            </a:r>
            <a:r>
              <a:rPr dirty="0" sz="3600" spc="-20">
                <a:solidFill>
                  <a:srgbClr val="000000"/>
                </a:solidFill>
              </a:rPr>
              <a:t> </a:t>
            </a:r>
            <a:r>
              <a:rPr dirty="0" sz="3600" spc="-25">
                <a:solidFill>
                  <a:srgbClr val="000000"/>
                </a:solidFill>
              </a:rPr>
              <a:t>DECLARATION</a:t>
            </a:r>
            <a:r>
              <a:rPr dirty="0" sz="3600" spc="-1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SCHEME</a:t>
            </a:r>
            <a:r>
              <a:rPr dirty="0" sz="3600" spc="-55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(IDS):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32" y="3345179"/>
            <a:ext cx="2339340" cy="23789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9" y="3090672"/>
            <a:ext cx="8215122" cy="29237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263" y="1504188"/>
            <a:ext cx="10997946" cy="14180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0805" y="1690877"/>
            <a:ext cx="10751185" cy="4041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 MT"/>
                <a:cs typeface="Arial MT"/>
              </a:rPr>
              <a:t>1.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0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55">
                <a:latin typeface="Arial MT"/>
                <a:cs typeface="Arial MT"/>
              </a:rPr>
              <a:t>Year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shall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chargeable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85">
                <a:latin typeface="Arial MT"/>
                <a:cs typeface="Arial MT"/>
              </a:rPr>
              <a:t>Tax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made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disclosure under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Declaration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Scheme,2016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(IDS</a:t>
            </a:r>
            <a:r>
              <a:rPr dirty="0" sz="2200" spc="6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-2016)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but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failed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 MT"/>
              <a:cs typeface="Arial MT"/>
            </a:endParaRPr>
          </a:p>
          <a:p>
            <a:pPr marL="2621915" marR="694690">
              <a:lnSpc>
                <a:spcPct val="100000"/>
              </a:lnSpc>
            </a:pPr>
            <a:r>
              <a:rPr dirty="0" sz="2200" spc="-5" b="1">
                <a:latin typeface="Arial"/>
                <a:cs typeface="Arial"/>
              </a:rPr>
              <a:t>Ans: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far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IDS-2016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Scheme,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attention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relevant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 197(b)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Chapter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IX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Finance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Act 2016</a:t>
            </a:r>
            <a:r>
              <a:rPr dirty="0" sz="2200" spc="6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–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INCOME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DECLARATION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SCHEME,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2016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 invited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</a:t>
            </a:r>
            <a:endParaRPr sz="2200">
              <a:latin typeface="Arial MT"/>
              <a:cs typeface="Arial MT"/>
            </a:endParaRPr>
          </a:p>
          <a:p>
            <a:pPr marL="2621915" marR="273685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clarifies about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relevant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“previous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year”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 undisclosed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chargeable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case assessee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fails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pay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taxes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pursuant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such</a:t>
            </a:r>
            <a:r>
              <a:rPr dirty="0" sz="2200" spc="-5">
                <a:latin typeface="Arial MT"/>
                <a:cs typeface="Arial MT"/>
              </a:rPr>
              <a:t> declaration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filed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IDS-2016.The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same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reproduced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under: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055" y="2252472"/>
            <a:ext cx="8390382" cy="23507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0242" y="2394330"/>
            <a:ext cx="8065770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95"/>
              </a:spcBef>
            </a:pPr>
            <a:r>
              <a:rPr dirty="0" sz="2200" spc="-10" i="1">
                <a:latin typeface="Calibri"/>
                <a:cs typeface="Calibri"/>
              </a:rPr>
              <a:t>Section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197(b):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“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where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any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declaration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has been</a:t>
            </a:r>
            <a:r>
              <a:rPr dirty="0" sz="2200" spc="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made under 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section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183</a:t>
            </a:r>
            <a:r>
              <a:rPr dirty="0" sz="2200" spc="-10" i="1">
                <a:latin typeface="Calibri"/>
                <a:cs typeface="Calibri"/>
              </a:rPr>
              <a:t> but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no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5" i="1">
                <a:latin typeface="Calibri"/>
                <a:cs typeface="Calibri"/>
              </a:rPr>
              <a:t>tax,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surcharge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and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penalty </a:t>
            </a:r>
            <a:r>
              <a:rPr dirty="0" sz="2200" spc="-10" i="1">
                <a:latin typeface="Calibri"/>
                <a:cs typeface="Calibri"/>
              </a:rPr>
              <a:t>referred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to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in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section 184 </a:t>
            </a:r>
            <a:r>
              <a:rPr dirty="0" sz="2200" spc="-48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and</a:t>
            </a:r>
            <a:r>
              <a:rPr dirty="0" sz="2200" spc="-5" i="1">
                <a:latin typeface="Calibri"/>
                <a:cs typeface="Calibri"/>
              </a:rPr>
              <a:t> section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185</a:t>
            </a:r>
            <a:r>
              <a:rPr dirty="0" sz="2200" spc="-10" i="1">
                <a:latin typeface="Calibri"/>
                <a:cs typeface="Calibri"/>
              </a:rPr>
              <a:t> has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been</a:t>
            </a:r>
            <a:r>
              <a:rPr dirty="0" sz="2200" spc="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paid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within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the</a:t>
            </a:r>
            <a:r>
              <a:rPr dirty="0" sz="2200" spc="1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time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specified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under section </a:t>
            </a:r>
            <a:r>
              <a:rPr dirty="0" sz="2200" spc="-5" i="1">
                <a:latin typeface="Calibri"/>
                <a:cs typeface="Calibri"/>
              </a:rPr>
              <a:t> 187, </a:t>
            </a:r>
            <a:r>
              <a:rPr dirty="0" sz="2200" spc="-10" b="1" i="1">
                <a:latin typeface="Calibri"/>
                <a:cs typeface="Calibri"/>
              </a:rPr>
              <a:t>the</a:t>
            </a:r>
            <a:r>
              <a:rPr dirty="0" sz="2200" spc="-5" b="1" i="1">
                <a:latin typeface="Calibri"/>
                <a:cs typeface="Calibri"/>
              </a:rPr>
              <a:t> undisclosed </a:t>
            </a:r>
            <a:r>
              <a:rPr dirty="0" sz="2200" spc="-10" b="1" i="1">
                <a:latin typeface="Calibri"/>
                <a:cs typeface="Calibri"/>
              </a:rPr>
              <a:t>income</a:t>
            </a:r>
            <a:r>
              <a:rPr dirty="0" sz="2200" spc="-5" b="1" i="1">
                <a:latin typeface="Calibri"/>
                <a:cs typeface="Calibri"/>
              </a:rPr>
              <a:t> shall</a:t>
            </a:r>
            <a:r>
              <a:rPr dirty="0" sz="220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be</a:t>
            </a:r>
            <a:r>
              <a:rPr dirty="0" sz="220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chargeable</a:t>
            </a:r>
            <a:r>
              <a:rPr dirty="0" sz="2200" b="1" i="1">
                <a:latin typeface="Calibri"/>
                <a:cs typeface="Calibri"/>
              </a:rPr>
              <a:t> </a:t>
            </a:r>
            <a:r>
              <a:rPr dirty="0" sz="2200" spc="-20" b="1" i="1">
                <a:latin typeface="Calibri"/>
                <a:cs typeface="Calibri"/>
              </a:rPr>
              <a:t>to</a:t>
            </a:r>
            <a:r>
              <a:rPr dirty="0" sz="2200" spc="5" b="1" i="1">
                <a:latin typeface="Calibri"/>
                <a:cs typeface="Calibri"/>
              </a:rPr>
              <a:t> </a:t>
            </a:r>
            <a:r>
              <a:rPr dirty="0" sz="2200" spc="-15" b="1" i="1">
                <a:latin typeface="Calibri"/>
                <a:cs typeface="Calibri"/>
              </a:rPr>
              <a:t>tax</a:t>
            </a:r>
            <a:r>
              <a:rPr dirty="0" sz="2200" spc="1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under</a:t>
            </a:r>
            <a:r>
              <a:rPr dirty="0" sz="220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the </a:t>
            </a:r>
            <a:r>
              <a:rPr dirty="0" sz="2200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Income-tax</a:t>
            </a:r>
            <a:r>
              <a:rPr dirty="0" sz="2200" spc="1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Act</a:t>
            </a:r>
            <a:r>
              <a:rPr dirty="0" sz="2200" spc="1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in</a:t>
            </a:r>
            <a:r>
              <a:rPr dirty="0" sz="2200" spc="5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the</a:t>
            </a:r>
            <a:r>
              <a:rPr dirty="0" sz="2200" spc="15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previous</a:t>
            </a:r>
            <a:r>
              <a:rPr dirty="0" sz="2200" spc="-5" b="1" i="1">
                <a:latin typeface="Calibri"/>
                <a:cs typeface="Calibri"/>
              </a:rPr>
              <a:t> year</a:t>
            </a:r>
            <a:r>
              <a:rPr dirty="0" sz="2200" spc="5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in</a:t>
            </a:r>
            <a:r>
              <a:rPr dirty="0" sz="2200" spc="5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which</a:t>
            </a:r>
            <a:r>
              <a:rPr dirty="0" sz="2200" spc="10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such</a:t>
            </a:r>
            <a:r>
              <a:rPr dirty="0" sz="2200" spc="5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declaration</a:t>
            </a:r>
            <a:r>
              <a:rPr dirty="0" sz="2200" spc="1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is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spc="-30" b="1" i="1">
                <a:latin typeface="Calibri"/>
                <a:cs typeface="Calibri"/>
              </a:rPr>
              <a:t>made.”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9560" y="1114805"/>
            <a:ext cx="21780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0000"/>
                </a:solidFill>
              </a:rPr>
              <a:t>IDS</a:t>
            </a:r>
            <a:r>
              <a:rPr dirty="0" sz="4000" spc="-60">
                <a:solidFill>
                  <a:srgbClr val="FF0000"/>
                </a:solidFill>
              </a:rPr>
              <a:t> </a:t>
            </a:r>
            <a:r>
              <a:rPr dirty="0" sz="2500" spc="-5" b="0">
                <a:solidFill>
                  <a:srgbClr val="000000"/>
                </a:solidFill>
                <a:latin typeface="Arial MT"/>
                <a:cs typeface="Arial MT"/>
              </a:rPr>
              <a:t>Contd…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89" y="1074546"/>
            <a:ext cx="58769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C00000"/>
                </a:solidFill>
              </a:rPr>
              <a:t>PROVIDENT</a:t>
            </a:r>
            <a:r>
              <a:rPr dirty="0" sz="3200" spc="-40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FUND</a:t>
            </a:r>
            <a:r>
              <a:rPr dirty="0" sz="3200" spc="-15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/</a:t>
            </a:r>
            <a:r>
              <a:rPr dirty="0" sz="3200" spc="-15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ESI</a:t>
            </a:r>
            <a:r>
              <a:rPr dirty="0" sz="3200" spc="-15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FUND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63273" y="1828773"/>
            <a:ext cx="6219825" cy="2073275"/>
            <a:chOff x="463273" y="1828773"/>
            <a:chExt cx="6219825" cy="2073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73" y="1828773"/>
              <a:ext cx="6219488" cy="20726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7596" y="1901952"/>
              <a:ext cx="5995670" cy="1931035"/>
            </a:xfrm>
            <a:custGeom>
              <a:avLst/>
              <a:gdLst/>
              <a:ahLst/>
              <a:cxnLst/>
              <a:rect l="l" t="t" r="r" b="b"/>
              <a:pathLst>
                <a:path w="5995670" h="1931035">
                  <a:moveTo>
                    <a:pt x="5894958" y="0"/>
                  </a:moveTo>
                  <a:lnTo>
                    <a:pt x="100406" y="0"/>
                  </a:lnTo>
                  <a:lnTo>
                    <a:pt x="61325" y="7891"/>
                  </a:lnTo>
                  <a:lnTo>
                    <a:pt x="29410" y="29416"/>
                  </a:lnTo>
                  <a:lnTo>
                    <a:pt x="7891" y="61346"/>
                  </a:lnTo>
                  <a:lnTo>
                    <a:pt x="0" y="100457"/>
                  </a:lnTo>
                  <a:lnTo>
                    <a:pt x="0" y="1830451"/>
                  </a:lnTo>
                  <a:lnTo>
                    <a:pt x="7891" y="1869561"/>
                  </a:lnTo>
                  <a:lnTo>
                    <a:pt x="29410" y="1901491"/>
                  </a:lnTo>
                  <a:lnTo>
                    <a:pt x="61325" y="1923016"/>
                  </a:lnTo>
                  <a:lnTo>
                    <a:pt x="100406" y="1930908"/>
                  </a:lnTo>
                  <a:lnTo>
                    <a:pt x="5894958" y="1930908"/>
                  </a:lnTo>
                  <a:lnTo>
                    <a:pt x="5934069" y="1923016"/>
                  </a:lnTo>
                  <a:lnTo>
                    <a:pt x="5965999" y="1901491"/>
                  </a:lnTo>
                  <a:lnTo>
                    <a:pt x="5987524" y="1869561"/>
                  </a:lnTo>
                  <a:lnTo>
                    <a:pt x="5995415" y="1830451"/>
                  </a:lnTo>
                  <a:lnTo>
                    <a:pt x="5995415" y="100457"/>
                  </a:lnTo>
                  <a:lnTo>
                    <a:pt x="5987524" y="61346"/>
                  </a:lnTo>
                  <a:lnTo>
                    <a:pt x="5965999" y="29416"/>
                  </a:lnTo>
                  <a:lnTo>
                    <a:pt x="5934069" y="7891"/>
                  </a:lnTo>
                  <a:lnTo>
                    <a:pt x="5894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7596" y="1901952"/>
              <a:ext cx="5995670" cy="1931035"/>
            </a:xfrm>
            <a:custGeom>
              <a:avLst/>
              <a:gdLst/>
              <a:ahLst/>
              <a:cxnLst/>
              <a:rect l="l" t="t" r="r" b="b"/>
              <a:pathLst>
                <a:path w="5995670" h="1931035">
                  <a:moveTo>
                    <a:pt x="0" y="100457"/>
                  </a:moveTo>
                  <a:lnTo>
                    <a:pt x="7891" y="61346"/>
                  </a:lnTo>
                  <a:lnTo>
                    <a:pt x="29410" y="29416"/>
                  </a:lnTo>
                  <a:lnTo>
                    <a:pt x="61325" y="7891"/>
                  </a:lnTo>
                  <a:lnTo>
                    <a:pt x="100406" y="0"/>
                  </a:lnTo>
                  <a:lnTo>
                    <a:pt x="5894958" y="0"/>
                  </a:lnTo>
                  <a:lnTo>
                    <a:pt x="5934069" y="7891"/>
                  </a:lnTo>
                  <a:lnTo>
                    <a:pt x="5965999" y="29416"/>
                  </a:lnTo>
                  <a:lnTo>
                    <a:pt x="5987524" y="61346"/>
                  </a:lnTo>
                  <a:lnTo>
                    <a:pt x="5995415" y="100457"/>
                  </a:lnTo>
                  <a:lnTo>
                    <a:pt x="5995415" y="1830451"/>
                  </a:lnTo>
                  <a:lnTo>
                    <a:pt x="5987524" y="1869561"/>
                  </a:lnTo>
                  <a:lnTo>
                    <a:pt x="5965999" y="1901491"/>
                  </a:lnTo>
                  <a:lnTo>
                    <a:pt x="5934069" y="1923016"/>
                  </a:lnTo>
                  <a:lnTo>
                    <a:pt x="5894958" y="1930908"/>
                  </a:lnTo>
                  <a:lnTo>
                    <a:pt x="100406" y="1930908"/>
                  </a:lnTo>
                  <a:lnTo>
                    <a:pt x="61325" y="1923016"/>
                  </a:lnTo>
                  <a:lnTo>
                    <a:pt x="29410" y="1901491"/>
                  </a:lnTo>
                  <a:lnTo>
                    <a:pt x="7891" y="1869561"/>
                  </a:lnTo>
                  <a:lnTo>
                    <a:pt x="0" y="1830451"/>
                  </a:lnTo>
                  <a:lnTo>
                    <a:pt x="0" y="10045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95350" y="2207767"/>
            <a:ext cx="577151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Arial MT"/>
                <a:cs typeface="Arial MT"/>
              </a:rPr>
              <a:t>1. Whether Employees contribution </a:t>
            </a:r>
            <a:r>
              <a:rPr dirty="0" sz="2100">
                <a:latin typeface="Arial MT"/>
                <a:cs typeface="Arial MT"/>
              </a:rPr>
              <a:t>to </a:t>
            </a:r>
            <a:r>
              <a:rPr dirty="0" sz="2100" spc="-5">
                <a:latin typeface="Arial MT"/>
                <a:cs typeface="Arial MT"/>
              </a:rPr>
              <a:t>Provident 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fund </a:t>
            </a:r>
            <a:r>
              <a:rPr dirty="0" sz="2100">
                <a:latin typeface="Arial MT"/>
                <a:cs typeface="Arial MT"/>
              </a:rPr>
              <a:t>/ ESI </a:t>
            </a:r>
            <a:r>
              <a:rPr dirty="0" sz="2100" spc="-10">
                <a:latin typeface="Arial MT"/>
                <a:cs typeface="Arial MT"/>
              </a:rPr>
              <a:t>fund</a:t>
            </a:r>
            <a:r>
              <a:rPr dirty="0" sz="2100" spc="56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and payment made </a:t>
            </a:r>
            <a:r>
              <a:rPr dirty="0" sz="2100">
                <a:latin typeface="Arial MT"/>
                <a:cs typeface="Arial MT"/>
              </a:rPr>
              <a:t>after </a:t>
            </a:r>
            <a:r>
              <a:rPr dirty="0" sz="2100" spc="-10">
                <a:latin typeface="Arial MT"/>
                <a:cs typeface="Arial MT"/>
              </a:rPr>
              <a:t>due </a:t>
            </a:r>
            <a:r>
              <a:rPr dirty="0" sz="2100" spc="-5">
                <a:latin typeface="Arial MT"/>
                <a:cs typeface="Arial MT"/>
              </a:rPr>
              <a:t> date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but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before</a:t>
            </a:r>
            <a:r>
              <a:rPr dirty="0" sz="2100">
                <a:latin typeface="Arial MT"/>
                <a:cs typeface="Arial MT"/>
              </a:rPr>
              <a:t> filing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ROI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is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allowable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under </a:t>
            </a:r>
            <a:r>
              <a:rPr dirty="0" sz="2100" spc="-57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section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36(1)(va)?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41916" y="4198554"/>
            <a:ext cx="8707120" cy="2096135"/>
            <a:chOff x="1741916" y="4198554"/>
            <a:chExt cx="8707120" cy="20961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916" y="4198554"/>
              <a:ext cx="8706643" cy="20955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31848" y="4255007"/>
              <a:ext cx="8531860" cy="1978660"/>
            </a:xfrm>
            <a:custGeom>
              <a:avLst/>
              <a:gdLst/>
              <a:ahLst/>
              <a:cxnLst/>
              <a:rect l="l" t="t" r="r" b="b"/>
              <a:pathLst>
                <a:path w="8531860" h="1978660">
                  <a:moveTo>
                    <a:pt x="8473567" y="0"/>
                  </a:moveTo>
                  <a:lnTo>
                    <a:pt x="57784" y="0"/>
                  </a:lnTo>
                  <a:lnTo>
                    <a:pt x="35307" y="4546"/>
                  </a:lnTo>
                  <a:lnTo>
                    <a:pt x="16938" y="16938"/>
                  </a:lnTo>
                  <a:lnTo>
                    <a:pt x="4546" y="35307"/>
                  </a:lnTo>
                  <a:lnTo>
                    <a:pt x="0" y="57785"/>
                  </a:lnTo>
                  <a:lnTo>
                    <a:pt x="0" y="1920405"/>
                  </a:lnTo>
                  <a:lnTo>
                    <a:pt x="4546" y="1942881"/>
                  </a:lnTo>
                  <a:lnTo>
                    <a:pt x="16938" y="1961237"/>
                  </a:lnTo>
                  <a:lnTo>
                    <a:pt x="35307" y="1973613"/>
                  </a:lnTo>
                  <a:lnTo>
                    <a:pt x="57784" y="1978152"/>
                  </a:lnTo>
                  <a:lnTo>
                    <a:pt x="8473567" y="1978152"/>
                  </a:lnTo>
                  <a:lnTo>
                    <a:pt x="8496044" y="1973613"/>
                  </a:lnTo>
                  <a:lnTo>
                    <a:pt x="8514413" y="1961237"/>
                  </a:lnTo>
                  <a:lnTo>
                    <a:pt x="8526805" y="1942881"/>
                  </a:lnTo>
                  <a:lnTo>
                    <a:pt x="8531352" y="1920405"/>
                  </a:lnTo>
                  <a:lnTo>
                    <a:pt x="8531352" y="57785"/>
                  </a:lnTo>
                  <a:lnTo>
                    <a:pt x="8526805" y="35307"/>
                  </a:lnTo>
                  <a:lnTo>
                    <a:pt x="8514413" y="16938"/>
                  </a:lnTo>
                  <a:lnTo>
                    <a:pt x="8496044" y="4546"/>
                  </a:lnTo>
                  <a:lnTo>
                    <a:pt x="847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927351" y="4386453"/>
            <a:ext cx="830199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788150" algn="l"/>
              </a:tabLst>
            </a:pPr>
            <a:r>
              <a:rPr dirty="0" sz="2200" spc="-5">
                <a:latin typeface="Arial MT"/>
                <a:cs typeface="Arial MT"/>
              </a:rPr>
              <a:t>Ans: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 MT"/>
                <a:cs typeface="Arial MT"/>
              </a:rPr>
              <a:t>Not</a:t>
            </a:r>
            <a:r>
              <a:rPr dirty="0" sz="22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 MT"/>
                <a:cs typeface="Arial MT"/>
              </a:rPr>
              <a:t>allowable</a:t>
            </a:r>
            <a:r>
              <a:rPr dirty="0" sz="2200" spc="2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-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issue had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reached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finality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during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proceedings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question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law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	</a:t>
            </a:r>
            <a:r>
              <a:rPr dirty="0" sz="2200">
                <a:latin typeface="Arial MT"/>
                <a:cs typeface="Arial MT"/>
              </a:rPr>
              <a:t>still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alive.</a:t>
            </a:r>
            <a:r>
              <a:rPr dirty="0" sz="2200" spc="-75">
                <a:latin typeface="Arial MT"/>
                <a:cs typeface="Arial MT"/>
              </a:rPr>
              <a:t> </a:t>
            </a:r>
            <a:r>
              <a:rPr dirty="0" sz="2200" spc="-125">
                <a:latin typeface="Arial MT"/>
                <a:cs typeface="Arial MT"/>
              </a:rPr>
              <a:t>To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protect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interest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revenue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advised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same.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Arial MT"/>
                <a:cs typeface="Arial MT"/>
              </a:rPr>
              <a:t>Now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 </a:t>
            </a:r>
            <a:r>
              <a:rPr dirty="0" sz="2200" spc="-10">
                <a:latin typeface="Arial MT"/>
                <a:cs typeface="Arial MT"/>
              </a:rPr>
              <a:t>43B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has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been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amended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effect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………..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………….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35696" y="1708367"/>
            <a:ext cx="5003800" cy="2281555"/>
            <a:chOff x="6935696" y="1708367"/>
            <a:chExt cx="5003800" cy="22815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5696" y="1708367"/>
              <a:ext cx="5003347" cy="22814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1735" y="1776983"/>
              <a:ext cx="4815839" cy="2139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897" y="257048"/>
            <a:ext cx="62236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>
                <a:solidFill>
                  <a:srgbClr val="000000"/>
                </a:solidFill>
              </a:rPr>
              <a:t>ASSISTANCE/ADVICE</a:t>
            </a:r>
            <a:r>
              <a:rPr dirty="0" sz="4000" spc="2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77488" y="1293367"/>
            <a:ext cx="6833870" cy="4307205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401320" indent="-388620">
              <a:lnSpc>
                <a:spcPct val="100000"/>
              </a:lnSpc>
              <a:spcBef>
                <a:spcPts val="1455"/>
              </a:spcBef>
              <a:buFont typeface="Wingdings"/>
              <a:buChar char=""/>
              <a:tabLst>
                <a:tab pos="401320" algn="l"/>
              </a:tabLst>
            </a:pPr>
            <a:r>
              <a:rPr dirty="0" sz="3000" spc="-15">
                <a:latin typeface="Calibri"/>
                <a:cs typeface="Calibri"/>
              </a:rPr>
              <a:t>Legal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Issues</a:t>
            </a:r>
            <a:endParaRPr sz="30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spcBef>
                <a:spcPts val="1355"/>
              </a:spcBef>
              <a:buFont typeface="Wingdings"/>
              <a:buChar char=""/>
              <a:tabLst>
                <a:tab pos="401320" algn="l"/>
              </a:tabLst>
            </a:pPr>
            <a:r>
              <a:rPr dirty="0" sz="3000" spc="-25">
                <a:latin typeface="Calibri"/>
                <a:cs typeface="Calibri"/>
              </a:rPr>
              <a:t>Valuation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of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Assets</a:t>
            </a:r>
            <a:endParaRPr sz="30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spcBef>
                <a:spcPts val="1355"/>
              </a:spcBef>
              <a:buFont typeface="Wingdings"/>
              <a:buChar char=""/>
              <a:tabLst>
                <a:tab pos="401320" algn="l"/>
              </a:tabLst>
            </a:pPr>
            <a:r>
              <a:rPr dirty="0" sz="3000" spc="-25">
                <a:latin typeface="Calibri"/>
                <a:cs typeface="Calibri"/>
              </a:rPr>
              <a:t>Reference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for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Special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Audit</a:t>
            </a:r>
            <a:endParaRPr sz="30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spcBef>
                <a:spcPts val="1370"/>
              </a:spcBef>
              <a:buFont typeface="Wingdings"/>
              <a:buChar char=""/>
              <a:tabLst>
                <a:tab pos="401320" algn="l"/>
              </a:tabLst>
            </a:pPr>
            <a:r>
              <a:rPr dirty="0" sz="3000" spc="-25">
                <a:latin typeface="Calibri"/>
                <a:cs typeface="Calibri"/>
              </a:rPr>
              <a:t>Reference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to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45">
                <a:latin typeface="Calibri"/>
                <a:cs typeface="Calibri"/>
              </a:rPr>
              <a:t>Transfer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Pricing</a:t>
            </a:r>
            <a:endParaRPr sz="30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spcBef>
                <a:spcPts val="1360"/>
              </a:spcBef>
              <a:buFont typeface="Wingdings"/>
              <a:buChar char=""/>
              <a:tabLst>
                <a:tab pos="401320" algn="l"/>
              </a:tabLst>
            </a:pPr>
            <a:r>
              <a:rPr dirty="0" sz="3000" spc="-25">
                <a:latin typeface="Calibri"/>
                <a:cs typeface="Calibri"/>
              </a:rPr>
              <a:t>Translation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of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documents</a:t>
            </a:r>
            <a:endParaRPr sz="3000">
              <a:latin typeface="Calibri"/>
              <a:cs typeface="Calibri"/>
            </a:endParaRPr>
          </a:p>
          <a:p>
            <a:pPr marL="241300" marR="5080" indent="-228600">
              <a:lnSpc>
                <a:spcPct val="110000"/>
              </a:lnSpc>
              <a:spcBef>
                <a:spcPts val="994"/>
              </a:spcBef>
              <a:buFont typeface="Wingdings"/>
              <a:buChar char=""/>
              <a:tabLst>
                <a:tab pos="401320" algn="l"/>
              </a:tabLst>
            </a:pPr>
            <a:r>
              <a:rPr dirty="0" sz="3000" spc="-20">
                <a:latin typeface="Calibri"/>
                <a:cs typeface="Calibri"/>
              </a:rPr>
              <a:t>Any</a:t>
            </a:r>
            <a:r>
              <a:rPr dirty="0" sz="3000" spc="-5">
                <a:latin typeface="Calibri"/>
                <a:cs typeface="Calibri"/>
              </a:rPr>
              <a:t> other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35">
                <a:latin typeface="Calibri"/>
                <a:cs typeface="Calibri"/>
              </a:rPr>
              <a:t>Technical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matter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including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data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analytics/management/accounting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671" y="1607474"/>
            <a:ext cx="2956641" cy="45158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79" y="549656"/>
            <a:ext cx="86112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C55A11"/>
                </a:solidFill>
              </a:rPr>
              <a:t>NOTICE</a:t>
            </a:r>
            <a:r>
              <a:rPr dirty="0" sz="3200" spc="-40">
                <a:solidFill>
                  <a:srgbClr val="C55A11"/>
                </a:solidFill>
              </a:rPr>
              <a:t> </a:t>
            </a:r>
            <a:r>
              <a:rPr dirty="0" sz="3200" spc="-30">
                <a:solidFill>
                  <a:srgbClr val="C55A11"/>
                </a:solidFill>
              </a:rPr>
              <a:t>TO</a:t>
            </a:r>
            <a:r>
              <a:rPr dirty="0" sz="3200" spc="-25">
                <a:solidFill>
                  <a:srgbClr val="C55A11"/>
                </a:solidFill>
              </a:rPr>
              <a:t> </a:t>
            </a:r>
            <a:r>
              <a:rPr dirty="0" sz="3200">
                <a:solidFill>
                  <a:srgbClr val="C55A11"/>
                </a:solidFill>
              </a:rPr>
              <a:t>THE</a:t>
            </a:r>
            <a:r>
              <a:rPr dirty="0" sz="3200" spc="-135">
                <a:solidFill>
                  <a:srgbClr val="C55A11"/>
                </a:solidFill>
              </a:rPr>
              <a:t> </a:t>
            </a:r>
            <a:r>
              <a:rPr dirty="0" sz="3200" spc="-20">
                <a:solidFill>
                  <a:srgbClr val="C55A11"/>
                </a:solidFill>
              </a:rPr>
              <a:t>AMALGAMATED</a:t>
            </a:r>
            <a:r>
              <a:rPr dirty="0" sz="3200" spc="-60">
                <a:solidFill>
                  <a:srgbClr val="C55A11"/>
                </a:solidFill>
              </a:rPr>
              <a:t> </a:t>
            </a:r>
            <a:r>
              <a:rPr dirty="0" sz="3200" spc="-35">
                <a:solidFill>
                  <a:srgbClr val="C55A11"/>
                </a:solidFill>
              </a:rPr>
              <a:t>COMPANY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78991" y="1769745"/>
            <a:ext cx="5993765" cy="236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14999"/>
              </a:lnSpc>
              <a:spcBef>
                <a:spcPts val="100"/>
              </a:spcBef>
            </a:pP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Notice</a:t>
            </a:r>
            <a:r>
              <a:rPr dirty="0" sz="1800" spc="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to</a:t>
            </a:r>
            <a:r>
              <a:rPr dirty="0" sz="1800" spc="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the</a:t>
            </a:r>
            <a:r>
              <a:rPr dirty="0" sz="1800" spc="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Amalgamated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company/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 Non</a:t>
            </a:r>
            <a:r>
              <a:rPr dirty="0" sz="1800" spc="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Existent </a:t>
            </a:r>
            <a:r>
              <a:rPr dirty="0" sz="1800" spc="-49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C55A11"/>
                </a:solidFill>
                <a:latin typeface="Arial"/>
                <a:cs typeface="Arial"/>
              </a:rPr>
              <a:t>Company.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  <a:spcBef>
                <a:spcPts val="1005"/>
              </a:spcBef>
            </a:pP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case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assessee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company,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assessee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has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claimed that </a:t>
            </a:r>
            <a:r>
              <a:rPr dirty="0" sz="1800">
                <a:latin typeface="Arial MT"/>
                <a:cs typeface="Arial MT"/>
              </a:rPr>
              <a:t>the entity to </a:t>
            </a:r>
            <a:r>
              <a:rPr dirty="0" sz="1800" spc="-5">
                <a:latin typeface="Arial MT"/>
                <a:cs typeface="Arial MT"/>
              </a:rPr>
              <a:t>which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notice issued does </a:t>
            </a:r>
            <a:r>
              <a:rPr dirty="0" sz="1800">
                <a:latin typeface="Arial MT"/>
                <a:cs typeface="Arial MT"/>
              </a:rPr>
              <a:t>not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exist, as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company that </a:t>
            </a:r>
            <a:r>
              <a:rPr dirty="0" sz="1800">
                <a:latin typeface="Arial MT"/>
                <a:cs typeface="Arial MT"/>
              </a:rPr>
              <a:t>has </a:t>
            </a:r>
            <a:r>
              <a:rPr dirty="0" sz="1800" spc="-5">
                <a:latin typeface="Arial MT"/>
                <a:cs typeface="Arial MT"/>
              </a:rPr>
              <a:t>been amalgamated </a:t>
            </a:r>
            <a:r>
              <a:rPr dirty="0" sz="1800">
                <a:latin typeface="Arial MT"/>
                <a:cs typeface="Arial MT"/>
              </a:rPr>
              <a:t>to form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 new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entity.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Therefore,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assessee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claimed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that</a:t>
            </a:r>
            <a:r>
              <a:rPr dirty="0" sz="1800">
                <a:latin typeface="Arial MT"/>
                <a:cs typeface="Arial MT"/>
              </a:rPr>
              <a:t> the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notice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issued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amalgamated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company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was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invalid.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8991" y="4809235"/>
            <a:ext cx="94513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assessing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officer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was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informed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only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after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issuance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 </a:t>
            </a:r>
            <a:r>
              <a:rPr dirty="0" sz="1800" spc="-5">
                <a:latin typeface="Arial MT"/>
                <a:cs typeface="Arial MT"/>
              </a:rPr>
              <a:t>notice.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only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recourse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left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is</a:t>
            </a:r>
            <a:r>
              <a:rPr dirty="0" sz="1800">
                <a:latin typeface="Arial MT"/>
                <a:cs typeface="Arial MT"/>
              </a:rPr>
              <a:t> to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issue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subsequent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notices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assessment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order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name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successor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entity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under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caption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“successor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predecessor”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9080" y="2119883"/>
            <a:ext cx="3154679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815" y="456641"/>
            <a:ext cx="47244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55A11"/>
                </a:solidFill>
              </a:rPr>
              <a:t>LIC</a:t>
            </a:r>
            <a:r>
              <a:rPr dirty="0" sz="3600" spc="-165">
                <a:solidFill>
                  <a:srgbClr val="C55A11"/>
                </a:solidFill>
              </a:rPr>
              <a:t> </a:t>
            </a:r>
            <a:r>
              <a:rPr dirty="0" sz="3600">
                <a:solidFill>
                  <a:srgbClr val="C55A11"/>
                </a:solidFill>
              </a:rPr>
              <a:t>ANNUITY</a:t>
            </a:r>
            <a:r>
              <a:rPr dirty="0" sz="3600" spc="-114">
                <a:solidFill>
                  <a:srgbClr val="C55A11"/>
                </a:solidFill>
              </a:rPr>
              <a:t> </a:t>
            </a:r>
            <a:r>
              <a:rPr dirty="0" sz="3600" spc="-5">
                <a:solidFill>
                  <a:srgbClr val="C55A11"/>
                </a:solidFill>
              </a:rPr>
              <a:t>POLICY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23847" y="1581124"/>
            <a:ext cx="6629400" cy="424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2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Sri Babulal Kardam </a:t>
            </a:r>
            <a:r>
              <a:rPr dirty="0" sz="2000" spc="-5">
                <a:latin typeface="Arial MT"/>
                <a:cs typeface="Arial MT"/>
              </a:rPr>
              <a:t>was </a:t>
            </a:r>
            <a:r>
              <a:rPr dirty="0" sz="2000">
                <a:latin typeface="Arial MT"/>
                <a:cs typeface="Arial MT"/>
              </a:rPr>
              <a:t>employee </a:t>
            </a:r>
            <a:r>
              <a:rPr dirty="0" sz="2000" spc="-5">
                <a:latin typeface="Arial MT"/>
                <a:cs typeface="Arial MT"/>
              </a:rPr>
              <a:t>in </a:t>
            </a:r>
            <a:r>
              <a:rPr dirty="0" sz="2000">
                <a:latin typeface="Arial MT"/>
                <a:cs typeface="Arial MT"/>
              </a:rPr>
              <a:t>the </a:t>
            </a:r>
            <a:r>
              <a:rPr dirty="0" sz="2000" spc="-5">
                <a:latin typeface="Arial MT"/>
                <a:cs typeface="Arial MT"/>
              </a:rPr>
              <a:t>Company </a:t>
            </a:r>
            <a:r>
              <a:rPr dirty="0" sz="2000" b="1">
                <a:latin typeface="Arial"/>
                <a:cs typeface="Arial"/>
              </a:rPr>
              <a:t>M/S 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GE power </a:t>
            </a:r>
            <a:r>
              <a:rPr dirty="0" sz="2000" spc="-5" b="1">
                <a:latin typeface="Arial"/>
                <a:cs typeface="Arial"/>
              </a:rPr>
              <a:t>India Limited </a:t>
            </a:r>
            <a:r>
              <a:rPr dirty="0" sz="2000" spc="-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the services of </a:t>
            </a:r>
            <a:r>
              <a:rPr dirty="0" sz="2000" spc="-5">
                <a:latin typeface="Arial MT"/>
                <a:cs typeface="Arial MT"/>
              </a:rPr>
              <a:t>the </a:t>
            </a:r>
            <a:r>
              <a:rPr dirty="0" sz="2000">
                <a:latin typeface="Arial MT"/>
                <a:cs typeface="Arial MT"/>
              </a:rPr>
              <a:t>assessee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were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terminated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under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VRS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approved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by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Central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Govt.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 MT"/>
              <a:cs typeface="Arial MT"/>
            </a:endParaRPr>
          </a:p>
          <a:p>
            <a:pPr algn="just" marL="12700" marR="5080">
              <a:lnSpc>
                <a:spcPct val="120000"/>
              </a:lnSpc>
            </a:pPr>
            <a:r>
              <a:rPr dirty="0" sz="2000"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employer company </a:t>
            </a:r>
            <a:r>
              <a:rPr dirty="0" sz="2000" spc="-5">
                <a:solidFill>
                  <a:srgbClr val="FF0000"/>
                </a:solidFill>
                <a:latin typeface="Arial MT"/>
                <a:cs typeface="Arial MT"/>
              </a:rPr>
              <a:t>has taken </a:t>
            </a:r>
            <a:r>
              <a:rPr dirty="0" sz="2000" spc="-10">
                <a:solidFill>
                  <a:srgbClr val="FF0000"/>
                </a:solidFill>
                <a:latin typeface="Arial MT"/>
                <a:cs typeface="Arial MT"/>
              </a:rPr>
              <a:t>an </a:t>
            </a:r>
            <a:r>
              <a:rPr dirty="0" sz="2000" spc="-5">
                <a:solidFill>
                  <a:srgbClr val="FF0000"/>
                </a:solidFill>
                <a:latin typeface="Arial MT"/>
                <a:cs typeface="Arial MT"/>
              </a:rPr>
              <a:t>LIC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Annuity Policy </a:t>
            </a:r>
            <a:r>
              <a:rPr dirty="0" sz="2000" spc="-5">
                <a:latin typeface="Arial MT"/>
                <a:cs typeface="Arial MT"/>
              </a:rPr>
              <a:t>in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favour </a:t>
            </a:r>
            <a:r>
              <a:rPr dirty="0" sz="2000">
                <a:latin typeface="Arial MT"/>
                <a:cs typeface="Arial MT"/>
              </a:rPr>
              <a:t>of </a:t>
            </a:r>
            <a:r>
              <a:rPr dirty="0" sz="2000" spc="-5">
                <a:latin typeface="Arial MT"/>
                <a:cs typeface="Arial MT"/>
              </a:rPr>
              <a:t>the retiring assessee </a:t>
            </a:r>
            <a:r>
              <a:rPr dirty="0" sz="2000">
                <a:latin typeface="Arial MT"/>
                <a:cs typeface="Arial MT"/>
              </a:rPr>
              <a:t>employee. The </a:t>
            </a:r>
            <a:r>
              <a:rPr dirty="0" sz="2000" spc="-5">
                <a:latin typeface="Arial MT"/>
                <a:cs typeface="Arial MT"/>
              </a:rPr>
              <a:t>company </a:t>
            </a:r>
            <a:r>
              <a:rPr dirty="0" sz="2000">
                <a:latin typeface="Arial MT"/>
                <a:cs typeface="Arial MT"/>
              </a:rPr>
              <a:t> had paid Rs. </a:t>
            </a:r>
            <a:r>
              <a:rPr dirty="0" sz="2000" spc="-5">
                <a:latin typeface="Arial MT"/>
                <a:cs typeface="Arial MT"/>
              </a:rPr>
              <a:t>10,00,000/- </a:t>
            </a:r>
            <a:r>
              <a:rPr dirty="0" sz="2000">
                <a:latin typeface="Arial MT"/>
                <a:cs typeface="Arial MT"/>
              </a:rPr>
              <a:t>directly </a:t>
            </a:r>
            <a:r>
              <a:rPr dirty="0" sz="2000" spc="-5">
                <a:latin typeface="Arial MT"/>
                <a:cs typeface="Arial MT"/>
              </a:rPr>
              <a:t>to LIC </a:t>
            </a:r>
            <a:r>
              <a:rPr dirty="0" sz="2000">
                <a:latin typeface="Arial MT"/>
                <a:cs typeface="Arial MT"/>
              </a:rPr>
              <a:t>for allotment of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annuity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policy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in </a:t>
            </a:r>
            <a:r>
              <a:rPr dirty="0" sz="2000">
                <a:latin typeface="Arial MT"/>
                <a:cs typeface="Arial MT"/>
              </a:rPr>
              <a:t>favour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assessee.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 MT"/>
              <a:cs typeface="Arial MT"/>
            </a:endParaRPr>
          </a:p>
          <a:p>
            <a:pPr algn="just" marL="12700" marR="5080">
              <a:lnSpc>
                <a:spcPct val="120000"/>
              </a:lnSpc>
            </a:pP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Arial MT"/>
                <a:cs typeface="Arial MT"/>
              </a:rPr>
              <a:t>assessee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has</a:t>
            </a:r>
            <a:r>
              <a:rPr dirty="0" sz="2000">
                <a:latin typeface="Arial MT"/>
                <a:cs typeface="Arial MT"/>
              </a:rPr>
              <a:t> claimed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payments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made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by</a:t>
            </a:r>
            <a:r>
              <a:rPr dirty="0" sz="2000" spc="-5">
                <a:latin typeface="Arial MT"/>
                <a:cs typeface="Arial MT"/>
              </a:rPr>
              <a:t> the 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employer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to</a:t>
            </a:r>
            <a:r>
              <a:rPr dirty="0" sz="2000">
                <a:latin typeface="Arial MT"/>
                <a:cs typeface="Arial MT"/>
              </a:rPr>
              <a:t> LIC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for</a:t>
            </a:r>
            <a:r>
              <a:rPr dirty="0" sz="2000" spc="-5">
                <a:latin typeface="Arial MT"/>
                <a:cs typeface="Arial MT"/>
              </a:rPr>
              <a:t> annuity</a:t>
            </a:r>
            <a:r>
              <a:rPr dirty="0" sz="2000">
                <a:latin typeface="Arial MT"/>
                <a:cs typeface="Arial MT"/>
              </a:rPr>
              <a:t> of</a:t>
            </a:r>
            <a:r>
              <a:rPr dirty="0" sz="2000" spc="5">
                <a:latin typeface="Arial MT"/>
                <a:cs typeface="Arial MT"/>
              </a:rPr>
              <a:t> Rs.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10,00,000/-</a:t>
            </a:r>
            <a:r>
              <a:rPr dirty="0" sz="2000">
                <a:latin typeface="Arial MT"/>
                <a:cs typeface="Arial MT"/>
              </a:rPr>
              <a:t> as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not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taxable.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664" y="2711195"/>
            <a:ext cx="2990087" cy="16824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9692" y="725804"/>
            <a:ext cx="47231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55A11"/>
                </a:solidFill>
              </a:rPr>
              <a:t>LIC</a:t>
            </a:r>
            <a:r>
              <a:rPr dirty="0" sz="3600" spc="-165">
                <a:solidFill>
                  <a:srgbClr val="C55A11"/>
                </a:solidFill>
              </a:rPr>
              <a:t> </a:t>
            </a:r>
            <a:r>
              <a:rPr dirty="0" sz="3600">
                <a:solidFill>
                  <a:srgbClr val="C55A11"/>
                </a:solidFill>
              </a:rPr>
              <a:t>ANNUITY</a:t>
            </a:r>
            <a:r>
              <a:rPr dirty="0" sz="3600" spc="-125">
                <a:solidFill>
                  <a:srgbClr val="C55A11"/>
                </a:solidFill>
              </a:rPr>
              <a:t> </a:t>
            </a:r>
            <a:r>
              <a:rPr dirty="0" sz="3600" spc="-5">
                <a:solidFill>
                  <a:srgbClr val="C55A11"/>
                </a:solidFill>
              </a:rPr>
              <a:t>POLICY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46858" y="1824126"/>
            <a:ext cx="7952105" cy="3714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200" spc="-5">
                <a:latin typeface="Arial MT"/>
                <a:cs typeface="Arial MT"/>
              </a:rPr>
              <a:t>It </a:t>
            </a:r>
            <a:r>
              <a:rPr dirty="0" sz="2200">
                <a:latin typeface="Arial MT"/>
                <a:cs typeface="Arial MT"/>
              </a:rPr>
              <a:t>is </a:t>
            </a:r>
            <a:r>
              <a:rPr dirty="0" sz="2200" spc="-5">
                <a:latin typeface="Arial MT"/>
                <a:cs typeface="Arial MT"/>
              </a:rPr>
              <a:t>seen that the assessee has quoted various case laws which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are in favour of </a:t>
            </a:r>
            <a:r>
              <a:rPr dirty="0" sz="2200">
                <a:latin typeface="Arial MT"/>
                <a:cs typeface="Arial MT"/>
              </a:rPr>
              <a:t>assessee. </a:t>
            </a:r>
            <a:r>
              <a:rPr dirty="0" sz="2200" spc="-5">
                <a:latin typeface="Arial MT"/>
                <a:cs typeface="Arial MT"/>
              </a:rPr>
              <a:t>If they pertain to the jurisdiction of the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are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binding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Assessing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Officer.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9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Assessing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Officer,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may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take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into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account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Jurisdiction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endParaRPr sz="22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265"/>
              </a:spcBef>
            </a:pP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assessee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facts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circumstances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of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case.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Arial MT"/>
              <a:cs typeface="Arial MT"/>
            </a:endParaRPr>
          </a:p>
          <a:p>
            <a:pPr marL="12700" marR="160020">
              <a:lnSpc>
                <a:spcPct val="110000"/>
              </a:lnSpc>
            </a:pPr>
            <a:r>
              <a:rPr dirty="0" sz="2200" spc="-5">
                <a:latin typeface="Arial MT"/>
                <a:cs typeface="Arial MT"/>
              </a:rPr>
              <a:t>Also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verify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whether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fund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 which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payment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made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approved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superannuation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fund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decide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amount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brought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u/s.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17(2)(v)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85">
                <a:latin typeface="Arial MT"/>
                <a:cs typeface="Arial MT"/>
              </a:rPr>
              <a:t>Tax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Act,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1961.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73200" y="2054860"/>
          <a:ext cx="9245600" cy="389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755"/>
                <a:gridCol w="2160270"/>
                <a:gridCol w="2544445"/>
                <a:gridCol w="2182495"/>
              </a:tblGrid>
              <a:tr h="556259"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Particulars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solidFill>
                      <a:srgbClr val="0E6EA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05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Received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solidFill>
                      <a:srgbClr val="0E6EA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Taken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solidFill>
                      <a:srgbClr val="0E6EA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192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solidFill>
                      <a:srgbClr val="0E6EA0"/>
                    </a:solidFill>
                  </a:tcPr>
                </a:tc>
              </a:tr>
              <a:tr h="5562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Translation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816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816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5">
                          <a:latin typeface="Arial MT"/>
                          <a:cs typeface="Arial MT"/>
                        </a:rPr>
                        <a:t>TPO</a:t>
                      </a:r>
                      <a:r>
                        <a:rPr dirty="0" sz="18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Reference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843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843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E9EBF5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Legal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Issues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207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207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solidFill>
                      <a:srgbClr val="CFD4EA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20">
                          <a:latin typeface="Arial MT"/>
                          <a:cs typeface="Arial MT"/>
                        </a:rPr>
                        <a:t>Valuation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139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139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</a:tr>
              <a:tr h="5562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Others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05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solidFill>
                      <a:srgbClr val="CFD4EA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30" b="1">
                          <a:solidFill>
                            <a:srgbClr val="0E273C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05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10" b="1">
                          <a:solidFill>
                            <a:srgbClr val="0E273C"/>
                          </a:solidFill>
                          <a:latin typeface="Arial"/>
                          <a:cs typeface="Arial"/>
                        </a:rPr>
                        <a:t>2039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-10" b="1">
                          <a:solidFill>
                            <a:srgbClr val="0E273C"/>
                          </a:solidFill>
                          <a:latin typeface="Arial"/>
                          <a:cs typeface="Arial"/>
                        </a:rPr>
                        <a:t>2039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b="1">
                          <a:solidFill>
                            <a:srgbClr val="0E273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088" y="2046731"/>
            <a:ext cx="9277350" cy="39143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4539" y="594359"/>
            <a:ext cx="8032242" cy="8755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3332" y="702055"/>
            <a:ext cx="75368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5">
                <a:solidFill>
                  <a:srgbClr val="0E273C"/>
                </a:solidFill>
              </a:rPr>
              <a:t>STATISTICS</a:t>
            </a:r>
            <a:r>
              <a:rPr dirty="0" sz="4000" spc="-20">
                <a:solidFill>
                  <a:srgbClr val="0E273C"/>
                </a:solidFill>
              </a:rPr>
              <a:t> </a:t>
            </a:r>
            <a:r>
              <a:rPr dirty="0" sz="4000" spc="-5">
                <a:solidFill>
                  <a:srgbClr val="0E273C"/>
                </a:solidFill>
              </a:rPr>
              <a:t>(up</a:t>
            </a:r>
            <a:r>
              <a:rPr dirty="0" sz="4000" spc="-15">
                <a:solidFill>
                  <a:srgbClr val="0E273C"/>
                </a:solidFill>
              </a:rPr>
              <a:t> </a:t>
            </a:r>
            <a:r>
              <a:rPr dirty="0" sz="4000" spc="-5">
                <a:solidFill>
                  <a:srgbClr val="0E273C"/>
                </a:solidFill>
              </a:rPr>
              <a:t>to</a:t>
            </a:r>
            <a:r>
              <a:rPr dirty="0" sz="4000">
                <a:solidFill>
                  <a:srgbClr val="0E273C"/>
                </a:solidFill>
              </a:rPr>
              <a:t> </a:t>
            </a:r>
            <a:r>
              <a:rPr dirty="0" sz="4000" spc="-5">
                <a:solidFill>
                  <a:srgbClr val="0E273C"/>
                </a:solidFill>
              </a:rPr>
              <a:t>March</a:t>
            </a:r>
            <a:r>
              <a:rPr dirty="0" sz="4000" spc="5">
                <a:solidFill>
                  <a:srgbClr val="0E273C"/>
                </a:solidFill>
              </a:rPr>
              <a:t> </a:t>
            </a:r>
            <a:r>
              <a:rPr dirty="0" sz="4000" spc="-5">
                <a:solidFill>
                  <a:srgbClr val="0E273C"/>
                </a:solidFill>
              </a:rPr>
              <a:t>2023)</a:t>
            </a:r>
            <a:endParaRPr sz="4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3095" y="270128"/>
            <a:ext cx="60718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5F"/>
                </a:solidFill>
              </a:rPr>
              <a:t>List</a:t>
            </a:r>
            <a:r>
              <a:rPr dirty="0" sz="3600" spc="-10">
                <a:solidFill>
                  <a:srgbClr val="001F5F"/>
                </a:solidFill>
              </a:rPr>
              <a:t> </a:t>
            </a:r>
            <a:r>
              <a:rPr dirty="0" sz="3600">
                <a:solidFill>
                  <a:srgbClr val="001F5F"/>
                </a:solidFill>
              </a:rPr>
              <a:t>of</a:t>
            </a:r>
            <a:r>
              <a:rPr dirty="0" sz="3600" spc="-10">
                <a:solidFill>
                  <a:srgbClr val="001F5F"/>
                </a:solidFill>
              </a:rPr>
              <a:t> </a:t>
            </a:r>
            <a:r>
              <a:rPr dirty="0" sz="3600" spc="-5">
                <a:solidFill>
                  <a:srgbClr val="001F5F"/>
                </a:solidFill>
              </a:rPr>
              <a:t>SOPs</a:t>
            </a:r>
            <a:r>
              <a:rPr dirty="0" sz="3600">
                <a:solidFill>
                  <a:srgbClr val="001F5F"/>
                </a:solidFill>
              </a:rPr>
              <a:t> </a:t>
            </a:r>
            <a:r>
              <a:rPr dirty="0" sz="3600" spc="-5">
                <a:solidFill>
                  <a:srgbClr val="001F5F"/>
                </a:solidFill>
              </a:rPr>
              <a:t>Relevant</a:t>
            </a:r>
            <a:r>
              <a:rPr dirty="0" sz="3600" spc="-25">
                <a:solidFill>
                  <a:srgbClr val="001F5F"/>
                </a:solidFill>
              </a:rPr>
              <a:t> </a:t>
            </a:r>
            <a:r>
              <a:rPr dirty="0" sz="3600">
                <a:solidFill>
                  <a:srgbClr val="001F5F"/>
                </a:solidFill>
              </a:rPr>
              <a:t>to</a:t>
            </a:r>
            <a:r>
              <a:rPr dirty="0" sz="3600" spc="-10">
                <a:solidFill>
                  <a:srgbClr val="001F5F"/>
                </a:solidFill>
              </a:rPr>
              <a:t> </a:t>
            </a:r>
            <a:r>
              <a:rPr dirty="0" sz="3600">
                <a:solidFill>
                  <a:srgbClr val="001F5F"/>
                </a:solidFill>
              </a:rPr>
              <a:t>TU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83894"/>
            <a:ext cx="11118850" cy="5081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31470" indent="-228600">
              <a:lnSpc>
                <a:spcPct val="13000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dirty="0" sz="1800" spc="-20">
                <a:solidFill>
                  <a:srgbClr val="252525"/>
                </a:solidFill>
                <a:latin typeface="Arial MT"/>
                <a:cs typeface="Arial MT"/>
              </a:rPr>
              <a:t>19/11/2020</a:t>
            </a:r>
            <a:r>
              <a:rPr dirty="0" sz="1800" spc="2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52525"/>
                </a:solidFill>
                <a:latin typeface="Arial MT"/>
                <a:cs typeface="Arial MT"/>
              </a:rPr>
              <a:t>-</a:t>
            </a:r>
            <a:r>
              <a:rPr dirty="0" sz="1800" spc="-5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00AF50"/>
                </a:solidFill>
                <a:latin typeface="Arial MT"/>
                <a:cs typeface="Arial MT"/>
              </a:rPr>
              <a:t>with</a:t>
            </a:r>
            <a:r>
              <a:rPr dirty="0" sz="1800" spc="5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functions</a:t>
            </a:r>
            <a:r>
              <a:rPr dirty="0" sz="1800" spc="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defined-</a:t>
            </a:r>
            <a:r>
              <a:rPr dirty="0" sz="1800" spc="3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Pr.CCIT/NeAc/SOP/2020-2021</a:t>
            </a:r>
            <a:r>
              <a:rPr dirty="0" sz="1800">
                <a:solidFill>
                  <a:srgbClr val="00AF50"/>
                </a:solidFill>
                <a:latin typeface="Arial MT"/>
                <a:cs typeface="Arial MT"/>
              </a:rPr>
              <a:t> –</a:t>
            </a:r>
            <a:r>
              <a:rPr dirty="0" sz="1800" spc="-10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Along</a:t>
            </a:r>
            <a:r>
              <a:rPr dirty="0" sz="1800" spc="1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00AF50"/>
                </a:solidFill>
                <a:latin typeface="Arial MT"/>
                <a:cs typeface="Arial MT"/>
              </a:rPr>
              <a:t>with</a:t>
            </a:r>
            <a:r>
              <a:rPr dirty="0" sz="1800" spc="5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0AF50"/>
                </a:solidFill>
                <a:latin typeface="Arial MT"/>
                <a:cs typeface="Arial MT"/>
              </a:rPr>
              <a:t>formats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0AF50"/>
                </a:solidFill>
                <a:latin typeface="Arial MT"/>
                <a:cs typeface="Arial MT"/>
              </a:rPr>
              <a:t>for</a:t>
            </a:r>
            <a:r>
              <a:rPr dirty="0" sz="1800" spc="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reference</a:t>
            </a:r>
            <a:r>
              <a:rPr dirty="0" sz="1800" spc="1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0AF50"/>
                </a:solidFill>
                <a:latin typeface="Arial MT"/>
                <a:cs typeface="Arial MT"/>
              </a:rPr>
              <a:t>of </a:t>
            </a:r>
            <a:r>
              <a:rPr dirty="0" sz="1800" spc="-484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cases</a:t>
            </a:r>
            <a:r>
              <a:rPr dirty="0" sz="1800" spc="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0AF50"/>
                </a:solidFill>
                <a:latin typeface="Arial MT"/>
                <a:cs typeface="Arial MT"/>
              </a:rPr>
              <a:t>–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00AF50"/>
                </a:solidFill>
                <a:latin typeface="Arial MT"/>
                <a:cs typeface="Arial MT"/>
              </a:rPr>
              <a:t>Valuation,</a:t>
            </a:r>
            <a:r>
              <a:rPr dirty="0" sz="1800">
                <a:solidFill>
                  <a:srgbClr val="00AF50"/>
                </a:solidFill>
                <a:latin typeface="Arial MT"/>
                <a:cs typeface="Arial MT"/>
              </a:rPr>
              <a:t> TPO,</a:t>
            </a:r>
            <a:r>
              <a:rPr dirty="0" sz="1800" spc="-1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Legal</a:t>
            </a:r>
            <a:r>
              <a:rPr dirty="0" sz="1800" spc="1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Issues,</a:t>
            </a:r>
            <a:r>
              <a:rPr dirty="0" sz="1800" spc="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Special</a:t>
            </a:r>
            <a:r>
              <a:rPr dirty="0" sz="1800" spc="-9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AF50"/>
                </a:solidFill>
                <a:latin typeface="Arial MT"/>
                <a:cs typeface="Arial MT"/>
              </a:rPr>
              <a:t>Audit.</a:t>
            </a:r>
            <a:endParaRPr sz="1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Wingdings"/>
              <a:buChar char=""/>
              <a:tabLst>
                <a:tab pos="241300" algn="l"/>
              </a:tabLst>
            </a:pPr>
            <a:r>
              <a:rPr dirty="0" sz="1800" spc="-5">
                <a:solidFill>
                  <a:srgbClr val="252525"/>
                </a:solidFill>
                <a:latin typeface="Arial MT"/>
                <a:cs typeface="Arial MT"/>
              </a:rPr>
              <a:t>04/01/2021-</a:t>
            </a:r>
            <a:r>
              <a:rPr dirty="0" sz="1800" spc="2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1F3863"/>
                </a:solidFill>
                <a:latin typeface="Arial MT"/>
                <a:cs typeface="Arial MT"/>
              </a:rPr>
              <a:t>with</a:t>
            </a:r>
            <a:r>
              <a:rPr dirty="0" sz="1800" spc="3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1F3863"/>
                </a:solidFill>
                <a:latin typeface="Arial MT"/>
                <a:cs typeface="Arial MT"/>
              </a:rPr>
              <a:t>Work</a:t>
            </a:r>
            <a:r>
              <a:rPr dirty="0" sz="1800" spc="-5">
                <a:solidFill>
                  <a:srgbClr val="1F3863"/>
                </a:solidFill>
                <a:latin typeface="Arial MT"/>
                <a:cs typeface="Arial MT"/>
              </a:rPr>
              <a:t> allocation</a:t>
            </a:r>
            <a:r>
              <a:rPr dirty="0" sz="1800" spc="1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1F3863"/>
                </a:solidFill>
                <a:latin typeface="Arial MT"/>
                <a:cs typeface="Arial MT"/>
              </a:rPr>
              <a:t>for</a:t>
            </a:r>
            <a:r>
              <a:rPr dirty="0" sz="1800" spc="-3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1F3863"/>
                </a:solidFill>
                <a:latin typeface="Arial MT"/>
                <a:cs typeface="Arial MT"/>
              </a:rPr>
              <a:t>TU’s</a:t>
            </a:r>
            <a:r>
              <a:rPr dirty="0" sz="1800" spc="-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1F3863"/>
                </a:solidFill>
                <a:latin typeface="Arial MT"/>
                <a:cs typeface="Arial MT"/>
              </a:rPr>
              <a:t>–</a:t>
            </a:r>
            <a:r>
              <a:rPr dirty="0" sz="1800" spc="-5">
                <a:solidFill>
                  <a:srgbClr val="1F3863"/>
                </a:solidFill>
                <a:latin typeface="Arial MT"/>
                <a:cs typeface="Arial MT"/>
              </a:rPr>
              <a:t> Office</a:t>
            </a:r>
            <a:r>
              <a:rPr dirty="0" sz="180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3863"/>
                </a:solidFill>
                <a:latin typeface="Arial MT"/>
                <a:cs typeface="Arial MT"/>
              </a:rPr>
              <a:t>Order</a:t>
            </a:r>
            <a:r>
              <a:rPr dirty="0" sz="1800">
                <a:solidFill>
                  <a:srgbClr val="1F3863"/>
                </a:solidFill>
                <a:latin typeface="Arial MT"/>
                <a:cs typeface="Arial MT"/>
              </a:rPr>
              <a:t> –</a:t>
            </a:r>
            <a:r>
              <a:rPr dirty="0" sz="1800" spc="-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1F3863"/>
                </a:solidFill>
                <a:latin typeface="Arial MT"/>
                <a:cs typeface="Arial MT"/>
              </a:rPr>
              <a:t>F.no</a:t>
            </a:r>
            <a:r>
              <a:rPr dirty="0" sz="1800" spc="-5">
                <a:solidFill>
                  <a:srgbClr val="1F3863"/>
                </a:solidFill>
                <a:latin typeface="Arial MT"/>
                <a:cs typeface="Arial MT"/>
              </a:rPr>
              <a:t> NeAc</a:t>
            </a:r>
            <a:r>
              <a:rPr dirty="0" sz="1800">
                <a:solidFill>
                  <a:srgbClr val="1F3863"/>
                </a:solidFill>
                <a:latin typeface="Arial MT"/>
                <a:cs typeface="Arial MT"/>
              </a:rPr>
              <a:t> /</a:t>
            </a:r>
            <a:r>
              <a:rPr dirty="0" sz="1800" spc="-3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 spc="5">
                <a:solidFill>
                  <a:srgbClr val="1F3863"/>
                </a:solidFill>
                <a:latin typeface="Arial MT"/>
                <a:cs typeface="Arial MT"/>
              </a:rPr>
              <a:t>TU</a:t>
            </a:r>
            <a:r>
              <a:rPr dirty="0" sz="1800" spc="-1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1F3863"/>
                </a:solidFill>
                <a:latin typeface="Arial MT"/>
                <a:cs typeface="Arial MT"/>
              </a:rPr>
              <a:t>/ </a:t>
            </a:r>
            <a:r>
              <a:rPr dirty="0" sz="1800" spc="-10">
                <a:solidFill>
                  <a:srgbClr val="1F3863"/>
                </a:solidFill>
                <a:latin typeface="Arial MT"/>
                <a:cs typeface="Arial MT"/>
              </a:rPr>
              <a:t>Work</a:t>
            </a:r>
            <a:r>
              <a:rPr dirty="0" sz="1800" spc="-10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3863"/>
                </a:solidFill>
                <a:latin typeface="Arial MT"/>
                <a:cs typeface="Arial MT"/>
              </a:rPr>
              <a:t>Allocation/2020-2021.</a:t>
            </a:r>
            <a:endParaRPr sz="1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Wingdings"/>
              <a:buChar char=""/>
              <a:tabLst>
                <a:tab pos="241300" algn="l"/>
              </a:tabLst>
            </a:pPr>
            <a:r>
              <a:rPr dirty="0" sz="1800" spc="-5">
                <a:solidFill>
                  <a:srgbClr val="404040"/>
                </a:solidFill>
                <a:latin typeface="Arial MT"/>
                <a:cs typeface="Arial MT"/>
              </a:rPr>
              <a:t>14/01/2021-</a:t>
            </a:r>
            <a:r>
              <a:rPr dirty="0" sz="1800" spc="-8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Allocation</a:t>
            </a:r>
            <a:r>
              <a:rPr dirty="0" sz="1800" spc="2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of </a:t>
            </a:r>
            <a:r>
              <a:rPr dirty="0" sz="1800" spc="-10">
                <a:solidFill>
                  <a:srgbClr val="C55A11"/>
                </a:solidFill>
                <a:latin typeface="Arial MT"/>
                <a:cs typeface="Arial MT"/>
              </a:rPr>
              <a:t>Legal</a:t>
            </a:r>
            <a:r>
              <a:rPr dirty="0" sz="1800" spc="1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Issues</a:t>
            </a:r>
            <a:r>
              <a:rPr dirty="0" sz="1800" spc="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C55A11"/>
                </a:solidFill>
                <a:latin typeface="Arial MT"/>
                <a:cs typeface="Arial MT"/>
              </a:rPr>
              <a:t>to</a:t>
            </a:r>
            <a:r>
              <a:rPr dirty="0" sz="1800" spc="-4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C55A11"/>
                </a:solidFill>
                <a:latin typeface="Arial MT"/>
                <a:cs typeface="Arial MT"/>
              </a:rPr>
              <a:t>TU’s-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 Office</a:t>
            </a:r>
            <a:r>
              <a:rPr dirty="0" sz="1800" spc="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Order</a:t>
            </a:r>
            <a:r>
              <a:rPr dirty="0" sz="1800" spc="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C55A11"/>
                </a:solidFill>
                <a:latin typeface="Arial MT"/>
                <a:cs typeface="Arial MT"/>
              </a:rPr>
              <a:t>– </a:t>
            </a:r>
            <a:r>
              <a:rPr dirty="0" sz="1800" spc="-50">
                <a:solidFill>
                  <a:srgbClr val="C55A11"/>
                </a:solidFill>
                <a:latin typeface="Arial MT"/>
                <a:cs typeface="Arial MT"/>
              </a:rPr>
              <a:t>F.no</a:t>
            </a:r>
            <a:r>
              <a:rPr dirty="0" sz="180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NeAc</a:t>
            </a:r>
            <a:r>
              <a:rPr dirty="0" sz="1800">
                <a:solidFill>
                  <a:srgbClr val="C55A11"/>
                </a:solidFill>
                <a:latin typeface="Arial MT"/>
                <a:cs typeface="Arial MT"/>
              </a:rPr>
              <a:t> /</a:t>
            </a:r>
            <a:r>
              <a:rPr dirty="0" sz="1800" spc="-2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5">
                <a:solidFill>
                  <a:srgbClr val="C55A11"/>
                </a:solidFill>
                <a:latin typeface="Arial MT"/>
                <a:cs typeface="Arial MT"/>
              </a:rPr>
              <a:t>TU</a:t>
            </a:r>
            <a:r>
              <a:rPr dirty="0" sz="1800" spc="-1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C55A11"/>
                </a:solidFill>
                <a:latin typeface="Arial MT"/>
                <a:cs typeface="Arial MT"/>
              </a:rPr>
              <a:t>/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C55A11"/>
                </a:solidFill>
                <a:latin typeface="Arial MT"/>
                <a:cs typeface="Arial MT"/>
              </a:rPr>
              <a:t>Work</a:t>
            </a:r>
            <a:r>
              <a:rPr dirty="0" sz="1800" spc="-9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Arial MT"/>
                <a:cs typeface="Arial MT"/>
              </a:rPr>
              <a:t>Allocation/2020-2021.</a:t>
            </a:r>
            <a:endParaRPr sz="1800">
              <a:latin typeface="Arial MT"/>
              <a:cs typeface="Arial MT"/>
            </a:endParaRPr>
          </a:p>
          <a:p>
            <a:pPr marL="241300" marR="631825" indent="-228600">
              <a:lnSpc>
                <a:spcPct val="130000"/>
              </a:lnSpc>
              <a:spcBef>
                <a:spcPts val="495"/>
              </a:spcBef>
              <a:buFont typeface="Wingdings"/>
              <a:buChar char=""/>
              <a:tabLst>
                <a:tab pos="241300" algn="l"/>
              </a:tabLst>
            </a:pPr>
            <a:r>
              <a:rPr dirty="0" sz="1800" spc="-5">
                <a:solidFill>
                  <a:srgbClr val="252525"/>
                </a:solidFill>
                <a:latin typeface="Arial MT"/>
                <a:cs typeface="Arial MT"/>
              </a:rPr>
              <a:t>15/01/2021-</a:t>
            </a:r>
            <a:r>
              <a:rPr dirty="0" sz="1800" spc="25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Office</a:t>
            </a:r>
            <a:r>
              <a:rPr dirty="0" sz="1800" spc="-10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Order</a:t>
            </a:r>
            <a:r>
              <a:rPr dirty="0" sz="1800">
                <a:solidFill>
                  <a:srgbClr val="D22246"/>
                </a:solidFill>
                <a:latin typeface="Arial MT"/>
                <a:cs typeface="Arial MT"/>
              </a:rPr>
              <a:t> –</a:t>
            </a:r>
            <a:r>
              <a:rPr dirty="0" sz="1800" spc="5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D22246"/>
                </a:solidFill>
                <a:latin typeface="Arial MT"/>
                <a:cs typeface="Arial MT"/>
              </a:rPr>
              <a:t>F.no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 NeAc</a:t>
            </a:r>
            <a:r>
              <a:rPr dirty="0" sz="1800" spc="20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D22246"/>
                </a:solidFill>
                <a:latin typeface="Arial MT"/>
                <a:cs typeface="Arial MT"/>
              </a:rPr>
              <a:t>/</a:t>
            </a:r>
            <a:r>
              <a:rPr dirty="0" sz="1800" spc="-45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 spc="5">
                <a:solidFill>
                  <a:srgbClr val="D22246"/>
                </a:solidFill>
                <a:latin typeface="Arial MT"/>
                <a:cs typeface="Arial MT"/>
              </a:rPr>
              <a:t>TU</a:t>
            </a:r>
            <a:r>
              <a:rPr dirty="0" sz="1800" spc="-10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D22246"/>
                </a:solidFill>
                <a:latin typeface="Arial MT"/>
                <a:cs typeface="Arial MT"/>
              </a:rPr>
              <a:t>/ </a:t>
            </a:r>
            <a:r>
              <a:rPr dirty="0" sz="1800" spc="-10">
                <a:solidFill>
                  <a:srgbClr val="D22246"/>
                </a:solidFill>
                <a:latin typeface="Arial MT"/>
                <a:cs typeface="Arial MT"/>
              </a:rPr>
              <a:t>Work</a:t>
            </a:r>
            <a:r>
              <a:rPr dirty="0" sz="1800" spc="-95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Allocation</a:t>
            </a:r>
            <a:r>
              <a:rPr dirty="0" sz="1800" spc="20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D22246"/>
                </a:solidFill>
                <a:latin typeface="Arial MT"/>
                <a:cs typeface="Arial MT"/>
              </a:rPr>
              <a:t>/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 2020-2021-Modification</a:t>
            </a:r>
            <a:r>
              <a:rPr dirty="0" sz="1800" spc="45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D22246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Order</a:t>
            </a:r>
            <a:r>
              <a:rPr dirty="0" sz="1800" spc="5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Dated </a:t>
            </a:r>
            <a:r>
              <a:rPr dirty="0" sz="1800" spc="-484">
                <a:solidFill>
                  <a:srgbClr val="D22246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22246"/>
                </a:solidFill>
                <a:latin typeface="Arial MT"/>
                <a:cs typeface="Arial MT"/>
              </a:rPr>
              <a:t>04/01/2021.</a:t>
            </a:r>
            <a:endParaRPr sz="1800">
              <a:latin typeface="Arial MT"/>
              <a:cs typeface="Arial MT"/>
            </a:endParaRPr>
          </a:p>
          <a:p>
            <a:pPr marL="241300" marR="5080" indent="-228600">
              <a:lnSpc>
                <a:spcPct val="130000"/>
              </a:lnSpc>
              <a:buFont typeface="Wingdings"/>
              <a:buChar char=""/>
              <a:tabLst>
                <a:tab pos="241300" algn="l"/>
              </a:tabLst>
            </a:pPr>
            <a:r>
              <a:rPr dirty="0" sz="1800" spc="-5">
                <a:solidFill>
                  <a:srgbClr val="252525"/>
                </a:solidFill>
                <a:latin typeface="Arial MT"/>
                <a:cs typeface="Arial MT"/>
              </a:rPr>
              <a:t>02/03/2021-</a:t>
            </a:r>
            <a:r>
              <a:rPr dirty="0" sz="1800" spc="3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Procedure</a:t>
            </a:r>
            <a:r>
              <a:rPr dirty="0" sz="1800" spc="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for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communication</a:t>
            </a:r>
            <a:r>
              <a:rPr dirty="0" sz="1800" spc="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Arial MT"/>
                <a:cs typeface="Arial MT"/>
              </a:rPr>
              <a:t>with</a:t>
            </a:r>
            <a:r>
              <a:rPr dirty="0" sz="1800" spc="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external</a:t>
            </a:r>
            <a:r>
              <a:rPr dirty="0" sz="1800" spc="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Arial MT"/>
                <a:cs typeface="Arial MT"/>
              </a:rPr>
              <a:t>agencies-Technical</a:t>
            </a:r>
            <a:r>
              <a:rPr dirty="0" sz="1800" spc="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reference</a:t>
            </a:r>
            <a:r>
              <a:rPr dirty="0" sz="1800" spc="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by</a:t>
            </a:r>
            <a:r>
              <a:rPr dirty="0" sz="1800" spc="-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 MT"/>
                <a:cs typeface="Arial MT"/>
              </a:rPr>
              <a:t>TU’s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 -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6F2F9F"/>
                </a:solidFill>
                <a:latin typeface="Arial MT"/>
                <a:cs typeface="Arial MT"/>
              </a:rPr>
              <a:t>F.no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NeAc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/ </a:t>
            </a:r>
            <a:r>
              <a:rPr dirty="0" sz="1800" spc="-49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TU</a:t>
            </a:r>
            <a:r>
              <a:rPr dirty="0" sz="1800" spc="-1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/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 SOP</a:t>
            </a:r>
            <a:r>
              <a:rPr dirty="0" sz="1800" spc="-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2020-2021.</a:t>
            </a:r>
            <a:endParaRPr sz="1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Wingdings"/>
              <a:buChar char=""/>
              <a:tabLst>
                <a:tab pos="241300" algn="l"/>
              </a:tabLst>
            </a:pP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02/03/2021-</a:t>
            </a:r>
            <a:r>
              <a:rPr dirty="0" sz="1800" spc="3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Procedure</a:t>
            </a:r>
            <a:r>
              <a:rPr dirty="0" sz="1800" spc="1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1F4E79"/>
                </a:solidFill>
                <a:latin typeface="Arial MT"/>
                <a:cs typeface="Arial MT"/>
              </a:rPr>
              <a:t>for</a:t>
            </a:r>
            <a:r>
              <a:rPr dirty="0" sz="1800" spc="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communication</a:t>
            </a:r>
            <a:r>
              <a:rPr dirty="0" sz="1800" spc="2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1F4E79"/>
                </a:solidFill>
                <a:latin typeface="Arial MT"/>
                <a:cs typeface="Arial MT"/>
              </a:rPr>
              <a:t>with</a:t>
            </a:r>
            <a:r>
              <a:rPr dirty="0" sz="1800" spc="4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external</a:t>
            </a:r>
            <a:r>
              <a:rPr dirty="0" sz="1800" spc="2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1F4E79"/>
                </a:solidFill>
                <a:latin typeface="Arial MT"/>
                <a:cs typeface="Arial MT"/>
              </a:rPr>
              <a:t>agencies-Technical</a:t>
            </a:r>
            <a:r>
              <a:rPr dirty="0" sz="1800" spc="3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reference</a:t>
            </a:r>
            <a:r>
              <a:rPr dirty="0" sz="1800" spc="1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by</a:t>
            </a:r>
            <a:r>
              <a:rPr dirty="0" sz="1800" spc="-2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Arial MT"/>
                <a:cs typeface="Arial MT"/>
              </a:rPr>
              <a:t>TU’s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1F4E79"/>
                </a:solidFill>
                <a:latin typeface="Arial MT"/>
                <a:cs typeface="Arial MT"/>
              </a:rPr>
              <a:t>-</a:t>
            </a:r>
            <a:r>
              <a:rPr dirty="0" sz="1800" spc="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1F4E79"/>
                </a:solidFill>
                <a:latin typeface="Arial MT"/>
                <a:cs typeface="Arial MT"/>
              </a:rPr>
              <a:t>F.no</a:t>
            </a:r>
            <a:r>
              <a:rPr dirty="0" sz="180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NeAc</a:t>
            </a:r>
            <a:r>
              <a:rPr dirty="0" sz="1800">
                <a:solidFill>
                  <a:srgbClr val="1F4E79"/>
                </a:solidFill>
                <a:latin typeface="Arial MT"/>
                <a:cs typeface="Arial MT"/>
              </a:rPr>
              <a:t> /</a:t>
            </a:r>
            <a:endParaRPr sz="18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650"/>
              </a:spcBef>
            </a:pPr>
            <a:r>
              <a:rPr dirty="0" sz="1800" spc="5">
                <a:solidFill>
                  <a:srgbClr val="1F4E79"/>
                </a:solidFill>
                <a:latin typeface="Arial MT"/>
                <a:cs typeface="Arial MT"/>
              </a:rPr>
              <a:t>TU</a:t>
            </a:r>
            <a:r>
              <a:rPr dirty="0" sz="1800" spc="-3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1F4E79"/>
                </a:solidFill>
                <a:latin typeface="Arial MT"/>
                <a:cs typeface="Arial MT"/>
              </a:rPr>
              <a:t>/</a:t>
            </a:r>
            <a:r>
              <a:rPr dirty="0" sz="1800" spc="-2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SOP</a:t>
            </a:r>
            <a:r>
              <a:rPr dirty="0" sz="1800" spc="-55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1F4E79"/>
                </a:solidFill>
                <a:latin typeface="Arial MT"/>
                <a:cs typeface="Arial MT"/>
              </a:rPr>
              <a:t>2020-2021.</a:t>
            </a:r>
            <a:endParaRPr sz="1800">
              <a:latin typeface="Arial MT"/>
              <a:cs typeface="Arial MT"/>
            </a:endParaRPr>
          </a:p>
          <a:p>
            <a:pPr marL="241300" marR="159385" indent="-228600">
              <a:lnSpc>
                <a:spcPct val="130000"/>
              </a:lnSpc>
              <a:spcBef>
                <a:spcPts val="5"/>
              </a:spcBef>
              <a:buFont typeface="Wingdings"/>
              <a:buChar char=""/>
              <a:tabLst>
                <a:tab pos="305435" algn="l"/>
              </a:tabLst>
            </a:pP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03/08/2022</a:t>
            </a:r>
            <a:r>
              <a:rPr dirty="0" sz="1800" spc="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– SOP</a:t>
            </a:r>
            <a:r>
              <a:rPr dirty="0" sz="1800" spc="-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for</a:t>
            </a:r>
            <a:r>
              <a:rPr dirty="0" sz="1800" spc="-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6F2F9F"/>
                </a:solidFill>
                <a:latin typeface="Arial MT"/>
                <a:cs typeface="Arial MT"/>
              </a:rPr>
              <a:t>Technical</a:t>
            </a:r>
            <a:r>
              <a:rPr dirty="0" sz="1800" spc="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Units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(TU)</a:t>
            </a:r>
            <a:r>
              <a:rPr dirty="0" sz="1800" spc="-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under</a:t>
            </a:r>
            <a:r>
              <a:rPr dirty="0" sz="1800" spc="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 Faceless</a:t>
            </a:r>
            <a:r>
              <a:rPr dirty="0" sz="1800" spc="-9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Assessment</a:t>
            </a:r>
            <a:r>
              <a:rPr dirty="0" sz="1800" spc="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provisions</a:t>
            </a:r>
            <a:r>
              <a:rPr dirty="0" sz="1800" spc="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Section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 MT"/>
                <a:cs typeface="Arial MT"/>
              </a:rPr>
              <a:t>144B</a:t>
            </a:r>
            <a:r>
              <a:rPr dirty="0" sz="1800" spc="1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of </a:t>
            </a:r>
            <a:r>
              <a:rPr dirty="0" sz="1800" spc="-484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800" spc="-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Income</a:t>
            </a:r>
            <a:r>
              <a:rPr dirty="0" sz="1800" spc="-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65">
                <a:solidFill>
                  <a:srgbClr val="6F2F9F"/>
                </a:solidFill>
                <a:latin typeface="Arial MT"/>
                <a:cs typeface="Arial MT"/>
              </a:rPr>
              <a:t>Tax</a:t>
            </a:r>
            <a:r>
              <a:rPr dirty="0" sz="1800" spc="-1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6F2F9F"/>
                </a:solidFill>
                <a:latin typeface="Arial MT"/>
                <a:cs typeface="Arial MT"/>
              </a:rPr>
              <a:t>Act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in </a:t>
            </a:r>
            <a:r>
              <a:rPr dirty="0" sz="1800" spc="-45">
                <a:solidFill>
                  <a:srgbClr val="6F2F9F"/>
                </a:solidFill>
                <a:latin typeface="Arial MT"/>
                <a:cs typeface="Arial MT"/>
              </a:rPr>
              <a:t>F.No.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Arial MT"/>
                <a:cs typeface="Arial MT"/>
              </a:rPr>
              <a:t>Pr.CCIT/NaFAC/2022-23/112</a:t>
            </a:r>
            <a:r>
              <a:rPr dirty="0" sz="1800" spc="-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dated</a:t>
            </a:r>
            <a:r>
              <a:rPr dirty="0" sz="18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 MT"/>
                <a:cs typeface="Arial MT"/>
              </a:rPr>
              <a:t>03.08.2023.</a:t>
            </a:r>
            <a:endParaRPr sz="1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Wingdings"/>
              <a:buChar char=""/>
              <a:tabLst>
                <a:tab pos="241300" algn="l"/>
              </a:tabLst>
            </a:pPr>
            <a:r>
              <a:rPr dirty="0" sz="1800" spc="-5">
                <a:latin typeface="Arial MT"/>
                <a:cs typeface="Arial MT"/>
              </a:rPr>
              <a:t>10/02/2023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 </a:t>
            </a:r>
            <a:r>
              <a:rPr dirty="0" sz="1800" spc="-5">
                <a:latin typeface="Arial MT"/>
                <a:cs typeface="Arial MT"/>
              </a:rPr>
              <a:t>Office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Order</a:t>
            </a:r>
            <a:r>
              <a:rPr dirty="0" sz="1800" spc="4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Allocation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Work</a:t>
            </a:r>
            <a:r>
              <a:rPr dirty="0" sz="1800">
                <a:latin typeface="Arial MT"/>
                <a:cs typeface="Arial MT"/>
              </a:rPr>
              <a:t> to</a:t>
            </a:r>
            <a:r>
              <a:rPr dirty="0" sz="1800" spc="-30">
                <a:latin typeface="Arial MT"/>
                <a:cs typeface="Arial MT"/>
              </a:rPr>
              <a:t> Technical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Units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(TUs)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providing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specialized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Technical</a:t>
            </a:r>
            <a:endParaRPr sz="18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650"/>
              </a:spcBef>
            </a:pPr>
            <a:r>
              <a:rPr dirty="0" sz="1800" spc="-5">
                <a:latin typeface="Arial MT"/>
                <a:cs typeface="Arial MT"/>
              </a:rPr>
              <a:t>Assessment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Units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(AUs)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F.No.NaFAC/TU/Work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Allocation/2022-23/191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dated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10.02.2023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488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9867" y="215874"/>
            <a:ext cx="4651375" cy="9124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7034" marR="5080" indent="-394970">
              <a:lnSpc>
                <a:spcPct val="111900"/>
              </a:lnSpc>
              <a:spcBef>
                <a:spcPts val="100"/>
              </a:spcBef>
            </a:pPr>
            <a:r>
              <a:rPr dirty="0" sz="2600">
                <a:solidFill>
                  <a:srgbClr val="006FC0"/>
                </a:solidFill>
              </a:rPr>
              <a:t>Guidance</a:t>
            </a:r>
            <a:r>
              <a:rPr dirty="0" sz="2600" spc="-35">
                <a:solidFill>
                  <a:srgbClr val="006FC0"/>
                </a:solidFill>
              </a:rPr>
              <a:t> </a:t>
            </a:r>
            <a:r>
              <a:rPr dirty="0" sz="2600">
                <a:solidFill>
                  <a:srgbClr val="006FC0"/>
                </a:solidFill>
              </a:rPr>
              <a:t>notes</a:t>
            </a:r>
            <a:r>
              <a:rPr dirty="0" sz="2600" spc="-20">
                <a:solidFill>
                  <a:srgbClr val="006FC0"/>
                </a:solidFill>
              </a:rPr>
              <a:t> </a:t>
            </a:r>
            <a:r>
              <a:rPr dirty="0" sz="2600">
                <a:solidFill>
                  <a:srgbClr val="006FC0"/>
                </a:solidFill>
              </a:rPr>
              <a:t>submitted</a:t>
            </a:r>
            <a:r>
              <a:rPr dirty="0" sz="2600" spc="-45">
                <a:solidFill>
                  <a:srgbClr val="006FC0"/>
                </a:solidFill>
              </a:rPr>
              <a:t> </a:t>
            </a:r>
            <a:r>
              <a:rPr dirty="0" sz="2600">
                <a:solidFill>
                  <a:srgbClr val="006FC0"/>
                </a:solidFill>
              </a:rPr>
              <a:t>by </a:t>
            </a:r>
            <a:r>
              <a:rPr dirty="0" sz="2600" spc="-705">
                <a:solidFill>
                  <a:srgbClr val="006FC0"/>
                </a:solidFill>
              </a:rPr>
              <a:t> </a:t>
            </a:r>
            <a:r>
              <a:rPr dirty="0" sz="2600" spc="-20">
                <a:solidFill>
                  <a:srgbClr val="006FC0"/>
                </a:solidFill>
              </a:rPr>
              <a:t>Technical</a:t>
            </a:r>
            <a:r>
              <a:rPr dirty="0" sz="2600" spc="-40">
                <a:solidFill>
                  <a:srgbClr val="006FC0"/>
                </a:solidFill>
              </a:rPr>
              <a:t> </a:t>
            </a:r>
            <a:r>
              <a:rPr dirty="0" sz="2600">
                <a:solidFill>
                  <a:srgbClr val="006FC0"/>
                </a:solidFill>
              </a:rPr>
              <a:t>Unit,</a:t>
            </a:r>
            <a:r>
              <a:rPr dirty="0" sz="2600" spc="-15">
                <a:solidFill>
                  <a:srgbClr val="006FC0"/>
                </a:solidFill>
              </a:rPr>
              <a:t> </a:t>
            </a:r>
            <a:r>
              <a:rPr dirty="0" sz="2600">
                <a:solidFill>
                  <a:srgbClr val="006FC0"/>
                </a:solidFill>
              </a:rPr>
              <a:t>Chennai: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3766565" y="1663699"/>
            <a:ext cx="3306445" cy="432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Sec.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10(26)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Sec.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195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Sec.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36(1)(va)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Sec.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270A/270AA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Sec.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80P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6568" y="0"/>
            <a:ext cx="3075431" cy="68351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8152" y="4850891"/>
            <a:ext cx="5663565" cy="1562735"/>
            <a:chOff x="5788152" y="4850891"/>
            <a:chExt cx="5663565" cy="1562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7286" y="5734711"/>
              <a:ext cx="5644915" cy="6783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5124" y="5779007"/>
              <a:ext cx="5326380" cy="6233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7588" y="5765291"/>
              <a:ext cx="5548884" cy="5745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8152" y="4850891"/>
              <a:ext cx="5663184" cy="9982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0384" y="4925529"/>
              <a:ext cx="4972812" cy="576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7588" y="4890515"/>
              <a:ext cx="5548884" cy="8839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38164" y="5006721"/>
            <a:ext cx="4968240" cy="1188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CASS</a:t>
            </a:r>
            <a:r>
              <a:rPr dirty="0" sz="18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reasons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connected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Material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facts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gathered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examined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88152" y="3142488"/>
            <a:ext cx="5663565" cy="1831975"/>
            <a:chOff x="5788152" y="3142488"/>
            <a:chExt cx="5663565" cy="18319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8152" y="3976103"/>
              <a:ext cx="5663184" cy="9982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8228" y="3982224"/>
              <a:ext cx="2919983" cy="7284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7588" y="3142488"/>
              <a:ext cx="5548884" cy="17571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81493" y="4080509"/>
            <a:ext cx="2480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47588" y="3142488"/>
            <a:ext cx="5549265" cy="882650"/>
          </a:xfrm>
          <a:custGeom>
            <a:avLst/>
            <a:gdLst/>
            <a:ahLst/>
            <a:cxnLst/>
            <a:rect l="l" t="t" r="r" b="b"/>
            <a:pathLst>
              <a:path w="5549265" h="882650">
                <a:moveTo>
                  <a:pt x="5548884" y="573405"/>
                </a:moveTo>
                <a:lnTo>
                  <a:pt x="2884678" y="573405"/>
                </a:lnTo>
                <a:lnTo>
                  <a:pt x="2884678" y="661797"/>
                </a:lnTo>
                <a:lnTo>
                  <a:pt x="2995041" y="661797"/>
                </a:lnTo>
                <a:lnTo>
                  <a:pt x="2774441" y="882395"/>
                </a:lnTo>
                <a:lnTo>
                  <a:pt x="2553842" y="661797"/>
                </a:lnTo>
                <a:lnTo>
                  <a:pt x="2664206" y="661797"/>
                </a:lnTo>
                <a:lnTo>
                  <a:pt x="2664206" y="573405"/>
                </a:lnTo>
                <a:lnTo>
                  <a:pt x="0" y="573405"/>
                </a:lnTo>
                <a:lnTo>
                  <a:pt x="0" y="0"/>
                </a:lnTo>
                <a:lnTo>
                  <a:pt x="5548884" y="0"/>
                </a:lnTo>
                <a:lnTo>
                  <a:pt x="5548884" y="573405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152892" y="3205734"/>
            <a:ext cx="93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ope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44413" y="2264536"/>
            <a:ext cx="5555615" cy="889000"/>
            <a:chOff x="5844413" y="2264536"/>
            <a:chExt cx="5555615" cy="88900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7588" y="2267711"/>
              <a:ext cx="5548884" cy="8823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47588" y="2267711"/>
              <a:ext cx="5549265" cy="882650"/>
            </a:xfrm>
            <a:custGeom>
              <a:avLst/>
              <a:gdLst/>
              <a:ahLst/>
              <a:cxnLst/>
              <a:rect l="l" t="t" r="r" b="b"/>
              <a:pathLst>
                <a:path w="5549265" h="882650">
                  <a:moveTo>
                    <a:pt x="5548884" y="573404"/>
                  </a:moveTo>
                  <a:lnTo>
                    <a:pt x="2884678" y="573404"/>
                  </a:lnTo>
                  <a:lnTo>
                    <a:pt x="2884678" y="661797"/>
                  </a:lnTo>
                  <a:lnTo>
                    <a:pt x="2995041" y="661797"/>
                  </a:lnTo>
                  <a:lnTo>
                    <a:pt x="2774441" y="882396"/>
                  </a:lnTo>
                  <a:lnTo>
                    <a:pt x="2553842" y="661797"/>
                  </a:lnTo>
                  <a:lnTo>
                    <a:pt x="2664206" y="661797"/>
                  </a:lnTo>
                  <a:lnTo>
                    <a:pt x="2664206" y="573404"/>
                  </a:lnTo>
                  <a:lnTo>
                    <a:pt x="0" y="573404"/>
                  </a:lnTo>
                  <a:lnTo>
                    <a:pt x="0" y="0"/>
                  </a:lnTo>
                  <a:lnTo>
                    <a:pt x="5548884" y="0"/>
                  </a:lnTo>
                  <a:lnTo>
                    <a:pt x="5548884" y="573404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562468" y="2295524"/>
            <a:ext cx="21183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Significance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44413" y="1389761"/>
            <a:ext cx="5555615" cy="889000"/>
            <a:chOff x="5844413" y="1389761"/>
            <a:chExt cx="5555615" cy="88900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47588" y="1392936"/>
              <a:ext cx="5548884" cy="8823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47588" y="1392936"/>
              <a:ext cx="5549265" cy="882650"/>
            </a:xfrm>
            <a:custGeom>
              <a:avLst/>
              <a:gdLst/>
              <a:ahLst/>
              <a:cxnLst/>
              <a:rect l="l" t="t" r="r" b="b"/>
              <a:pathLst>
                <a:path w="5549265" h="882650">
                  <a:moveTo>
                    <a:pt x="5548884" y="573404"/>
                  </a:moveTo>
                  <a:lnTo>
                    <a:pt x="2884678" y="573404"/>
                  </a:lnTo>
                  <a:lnTo>
                    <a:pt x="2884678" y="661797"/>
                  </a:lnTo>
                  <a:lnTo>
                    <a:pt x="2995041" y="661797"/>
                  </a:lnTo>
                  <a:lnTo>
                    <a:pt x="2774441" y="882396"/>
                  </a:lnTo>
                  <a:lnTo>
                    <a:pt x="2553842" y="661797"/>
                  </a:lnTo>
                  <a:lnTo>
                    <a:pt x="2664206" y="661797"/>
                  </a:lnTo>
                  <a:lnTo>
                    <a:pt x="2664206" y="573404"/>
                  </a:lnTo>
                  <a:lnTo>
                    <a:pt x="0" y="573404"/>
                  </a:lnTo>
                  <a:lnTo>
                    <a:pt x="0" y="0"/>
                  </a:lnTo>
                  <a:lnTo>
                    <a:pt x="5548884" y="0"/>
                  </a:lnTo>
                  <a:lnTo>
                    <a:pt x="5548884" y="57340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022717" y="1412493"/>
            <a:ext cx="11982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41238" y="511809"/>
            <a:ext cx="5561965" cy="895350"/>
            <a:chOff x="5841238" y="511809"/>
            <a:chExt cx="5561965" cy="895350"/>
          </a:xfrm>
        </p:grpSpPr>
        <p:sp>
          <p:nvSpPr>
            <p:cNvPr id="26" name="object 26"/>
            <p:cNvSpPr/>
            <p:nvPr/>
          </p:nvSpPr>
          <p:spPr>
            <a:xfrm>
              <a:off x="5847588" y="518159"/>
              <a:ext cx="5549265" cy="882650"/>
            </a:xfrm>
            <a:custGeom>
              <a:avLst/>
              <a:gdLst/>
              <a:ahLst/>
              <a:cxnLst/>
              <a:rect l="l" t="t" r="r" b="b"/>
              <a:pathLst>
                <a:path w="5549265" h="882650">
                  <a:moveTo>
                    <a:pt x="5548884" y="0"/>
                  </a:moveTo>
                  <a:lnTo>
                    <a:pt x="0" y="0"/>
                  </a:lnTo>
                  <a:lnTo>
                    <a:pt x="0" y="573404"/>
                  </a:lnTo>
                  <a:lnTo>
                    <a:pt x="2664206" y="573404"/>
                  </a:lnTo>
                  <a:lnTo>
                    <a:pt x="2664206" y="661797"/>
                  </a:lnTo>
                  <a:lnTo>
                    <a:pt x="2553842" y="661797"/>
                  </a:lnTo>
                  <a:lnTo>
                    <a:pt x="2774441" y="882395"/>
                  </a:lnTo>
                  <a:lnTo>
                    <a:pt x="2995041" y="661797"/>
                  </a:lnTo>
                  <a:lnTo>
                    <a:pt x="2884678" y="661797"/>
                  </a:lnTo>
                  <a:lnTo>
                    <a:pt x="2884678" y="573404"/>
                  </a:lnTo>
                  <a:lnTo>
                    <a:pt x="5548884" y="573404"/>
                  </a:lnTo>
                  <a:lnTo>
                    <a:pt x="55488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847588" y="518159"/>
              <a:ext cx="5549265" cy="882650"/>
            </a:xfrm>
            <a:custGeom>
              <a:avLst/>
              <a:gdLst/>
              <a:ahLst/>
              <a:cxnLst/>
              <a:rect l="l" t="t" r="r" b="b"/>
              <a:pathLst>
                <a:path w="5549265" h="882650">
                  <a:moveTo>
                    <a:pt x="5548884" y="573404"/>
                  </a:moveTo>
                  <a:lnTo>
                    <a:pt x="2884678" y="573404"/>
                  </a:lnTo>
                  <a:lnTo>
                    <a:pt x="2884678" y="661797"/>
                  </a:lnTo>
                  <a:lnTo>
                    <a:pt x="2995041" y="661797"/>
                  </a:lnTo>
                  <a:lnTo>
                    <a:pt x="2774441" y="882395"/>
                  </a:lnTo>
                  <a:lnTo>
                    <a:pt x="2553842" y="661797"/>
                  </a:lnTo>
                  <a:lnTo>
                    <a:pt x="2664206" y="661797"/>
                  </a:lnTo>
                  <a:lnTo>
                    <a:pt x="2664206" y="573404"/>
                  </a:lnTo>
                  <a:lnTo>
                    <a:pt x="0" y="573404"/>
                  </a:lnTo>
                  <a:lnTo>
                    <a:pt x="0" y="0"/>
                  </a:lnTo>
                  <a:lnTo>
                    <a:pt x="5548884" y="0"/>
                  </a:lnTo>
                  <a:lnTo>
                    <a:pt x="5548884" y="573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967853" y="545973"/>
            <a:ext cx="13093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</a:rPr>
              <a:t>Sec</a:t>
            </a:r>
            <a:r>
              <a:rPr dirty="0" sz="2800">
                <a:solidFill>
                  <a:srgbClr val="FFFFFF"/>
                </a:solidFill>
              </a:rPr>
              <a:t>t</a:t>
            </a:r>
            <a:r>
              <a:rPr dirty="0" sz="2800" spc="-5">
                <a:solidFill>
                  <a:srgbClr val="FFFFFF"/>
                </a:solidFill>
              </a:rPr>
              <a:t>ion</a:t>
            </a:r>
            <a:endParaRPr sz="2800"/>
          </a:p>
        </p:txBody>
      </p:sp>
      <p:sp>
        <p:nvSpPr>
          <p:cNvPr id="29" name="object 29"/>
          <p:cNvSpPr txBox="1"/>
          <p:nvPr/>
        </p:nvSpPr>
        <p:spPr>
          <a:xfrm>
            <a:off x="1163218" y="2461005"/>
            <a:ext cx="379730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5080">
              <a:lnSpc>
                <a:spcPct val="100000"/>
              </a:lnSpc>
              <a:spcBef>
                <a:spcPts val="95"/>
              </a:spcBef>
            </a:pPr>
            <a:r>
              <a:rPr dirty="0" sz="4000" spc="-145" b="1">
                <a:solidFill>
                  <a:srgbClr val="538235"/>
                </a:solidFill>
                <a:latin typeface="Calibri"/>
                <a:cs typeface="Calibri"/>
              </a:rPr>
              <a:t>PATH-WAY</a:t>
            </a:r>
            <a:r>
              <a:rPr dirty="0" sz="4000" spc="-10" b="1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538235"/>
                </a:solidFill>
                <a:latin typeface="Calibri"/>
                <a:cs typeface="Calibri"/>
              </a:rPr>
              <a:t>FOR </a:t>
            </a:r>
            <a:r>
              <a:rPr dirty="0" sz="4000" b="1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4000" spc="-40" b="1">
                <a:solidFill>
                  <a:srgbClr val="538235"/>
                </a:solidFill>
                <a:latin typeface="Calibri"/>
                <a:cs typeface="Calibri"/>
              </a:rPr>
              <a:t>PREPARING </a:t>
            </a:r>
            <a:r>
              <a:rPr dirty="0" sz="4000" spc="-35" b="1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4000" spc="-20" b="1">
                <a:solidFill>
                  <a:srgbClr val="538235"/>
                </a:solidFill>
                <a:latin typeface="Calibri"/>
                <a:cs typeface="Calibri"/>
              </a:rPr>
              <a:t>GUIDANCE</a:t>
            </a:r>
            <a:r>
              <a:rPr dirty="0" sz="4000" spc="-45" b="1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4000" spc="-35" b="1">
                <a:solidFill>
                  <a:srgbClr val="538235"/>
                </a:solidFill>
                <a:latin typeface="Calibri"/>
                <a:cs typeface="Calibri"/>
              </a:rPr>
              <a:t>NOTES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641" y="4873752"/>
            <a:ext cx="4740910" cy="1522730"/>
            <a:chOff x="644641" y="4873752"/>
            <a:chExt cx="4740910" cy="1522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641" y="5725542"/>
              <a:ext cx="4740422" cy="6704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99" y="4873752"/>
              <a:ext cx="4658106" cy="8983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88847" y="4946141"/>
            <a:ext cx="3853815" cy="1261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Draft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5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FAQs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508" y="3971531"/>
            <a:ext cx="4758690" cy="9974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05611" y="4075938"/>
            <a:ext cx="3822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Contention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Assessesee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508" y="3101327"/>
            <a:ext cx="4758690" cy="9989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54301" y="3205734"/>
            <a:ext cx="2719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Departmental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" y="2263127"/>
            <a:ext cx="4658106" cy="89993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29080" y="2369566"/>
            <a:ext cx="377380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106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Latest	decision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ITAT/HC/SC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508" y="1360919"/>
            <a:ext cx="4758690" cy="99899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81150" y="1465579"/>
            <a:ext cx="287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favour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508" y="490715"/>
            <a:ext cx="4758690" cy="100051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19477" y="595376"/>
            <a:ext cx="21951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</a:rPr>
              <a:t>Issues</a:t>
            </a:r>
            <a:r>
              <a:rPr dirty="0" sz="2400" spc="-30">
                <a:solidFill>
                  <a:srgbClr val="FFFFFF"/>
                </a:solidFill>
              </a:rPr>
              <a:t> </a:t>
            </a:r>
            <a:r>
              <a:rPr dirty="0" sz="2400" spc="-5">
                <a:solidFill>
                  <a:srgbClr val="FFFFFF"/>
                </a:solidFill>
              </a:rPr>
              <a:t>evolved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6974205" y="2556509"/>
            <a:ext cx="342265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3600" spc="-125" b="1">
                <a:solidFill>
                  <a:srgbClr val="2D75B6"/>
                </a:solidFill>
                <a:latin typeface="Calibri"/>
                <a:cs typeface="Calibri"/>
              </a:rPr>
              <a:t>PATH-WAY</a:t>
            </a:r>
            <a:r>
              <a:rPr dirty="0" sz="3600" spc="-15" b="1">
                <a:solidFill>
                  <a:srgbClr val="2D75B6"/>
                </a:solidFill>
                <a:latin typeface="Calibri"/>
                <a:cs typeface="Calibri"/>
              </a:rPr>
              <a:t> FOR </a:t>
            </a:r>
            <a:r>
              <a:rPr dirty="0" sz="3600" spc="-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3600" spc="-30" b="1">
                <a:solidFill>
                  <a:srgbClr val="2D75B6"/>
                </a:solidFill>
                <a:latin typeface="Calibri"/>
                <a:cs typeface="Calibri"/>
              </a:rPr>
              <a:t>PREPARING </a:t>
            </a:r>
            <a:r>
              <a:rPr dirty="0" sz="3600" spc="-2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3600" spc="-15" b="1">
                <a:solidFill>
                  <a:srgbClr val="2D75B6"/>
                </a:solidFill>
                <a:latin typeface="Calibri"/>
                <a:cs typeface="Calibri"/>
              </a:rPr>
              <a:t>GUIDANCE</a:t>
            </a:r>
            <a:r>
              <a:rPr dirty="0" sz="3600" spc="-8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3600" spc="-25" b="1">
                <a:solidFill>
                  <a:srgbClr val="2D75B6"/>
                </a:solidFill>
                <a:latin typeface="Calibri"/>
                <a:cs typeface="Calibri"/>
              </a:rPr>
              <a:t>NOTES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2232" y="764793"/>
            <a:ext cx="64446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GUIDANCE</a:t>
            </a:r>
            <a:r>
              <a:rPr dirty="0" sz="2800" spc="5"/>
              <a:t> </a:t>
            </a:r>
            <a:r>
              <a:rPr dirty="0" sz="2800" spc="-10"/>
              <a:t>NOTE</a:t>
            </a:r>
            <a:r>
              <a:rPr dirty="0" sz="2800" spc="5"/>
              <a:t> </a:t>
            </a:r>
            <a:r>
              <a:rPr dirty="0" sz="2800" spc="-5"/>
              <a:t>ON</a:t>
            </a:r>
            <a:r>
              <a:rPr dirty="0" sz="2800" spc="-15"/>
              <a:t> </a:t>
            </a:r>
            <a:r>
              <a:rPr dirty="0" sz="2800" spc="-5"/>
              <a:t>SECTION</a:t>
            </a:r>
            <a:r>
              <a:rPr dirty="0" sz="2800" spc="10"/>
              <a:t> </a:t>
            </a:r>
            <a:r>
              <a:rPr dirty="0" sz="2800" spc="-5"/>
              <a:t>10(26) </a:t>
            </a:r>
            <a:r>
              <a:rPr dirty="0" sz="2800" spc="-765"/>
              <a:t> </a:t>
            </a:r>
            <a:r>
              <a:rPr dirty="0" sz="2800" spc="-5"/>
              <a:t>OF</a:t>
            </a:r>
            <a:r>
              <a:rPr dirty="0" sz="2800" spc="-10"/>
              <a:t> </a:t>
            </a:r>
            <a:r>
              <a:rPr dirty="0" sz="2800" spc="-5"/>
              <a:t>THE</a:t>
            </a:r>
            <a:r>
              <a:rPr dirty="0" sz="2800"/>
              <a:t> </a:t>
            </a:r>
            <a:r>
              <a:rPr dirty="0" sz="2800" spc="-5"/>
              <a:t>INCOME</a:t>
            </a:r>
            <a:r>
              <a:rPr dirty="0" sz="2800" spc="5"/>
              <a:t> </a:t>
            </a:r>
            <a:r>
              <a:rPr dirty="0" sz="2800" spc="-75"/>
              <a:t>TAX</a:t>
            </a:r>
            <a:r>
              <a:rPr dirty="0" sz="2800" spc="-110"/>
              <a:t> </a:t>
            </a:r>
            <a:r>
              <a:rPr dirty="0" sz="2800" spc="-5"/>
              <a:t>ACT</a:t>
            </a:r>
            <a:r>
              <a:rPr dirty="0" sz="2800" spc="10"/>
              <a:t> </a:t>
            </a:r>
            <a:r>
              <a:rPr dirty="0" sz="2800" spc="-5"/>
              <a:t>1961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3587" y="2046477"/>
            <a:ext cx="10207625" cy="426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Section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Act</a:t>
            </a:r>
            <a:r>
              <a:rPr dirty="0" sz="2000">
                <a:latin typeface="Arial MT"/>
                <a:cs typeface="Arial MT"/>
              </a:rPr>
              <a:t>: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Sub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section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26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Section 10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050">
              <a:latin typeface="Arial MT"/>
              <a:cs typeface="Arial MT"/>
            </a:endParaRPr>
          </a:p>
          <a:p>
            <a:pPr marL="12700" marR="474345" indent="36258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 MT"/>
                <a:cs typeface="Arial MT"/>
              </a:rPr>
              <a:t>Section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10(26)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provides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exemption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from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income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tax</a:t>
            </a:r>
            <a:r>
              <a:rPr dirty="0" sz="2000" spc="-5">
                <a:latin typeface="Arial MT"/>
                <a:cs typeface="Arial MT"/>
              </a:rPr>
              <a:t> for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members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scheduled </a:t>
            </a:r>
            <a:r>
              <a:rPr dirty="0" sz="2000" spc="-5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tribes</a:t>
            </a:r>
            <a:r>
              <a:rPr dirty="0" sz="20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residing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specified</a:t>
            </a:r>
            <a:r>
              <a:rPr dirty="0" sz="20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tribal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areas.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292735" indent="-280670">
              <a:lnSpc>
                <a:spcPct val="100000"/>
              </a:lnSpc>
              <a:buAutoNum type="arabicPeriod" startAt="2"/>
              <a:tabLst>
                <a:tab pos="293370" algn="l"/>
              </a:tabLst>
            </a:pPr>
            <a:r>
              <a:rPr dirty="0" sz="2000" b="1">
                <a:latin typeface="Arial"/>
                <a:cs typeface="Arial"/>
              </a:rPr>
              <a:t>Content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section: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17290" algn="l"/>
              </a:tabLst>
            </a:pP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text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exemption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reads	as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under: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i="1">
                <a:latin typeface="Arial"/>
                <a:cs typeface="Arial"/>
              </a:rPr>
              <a:t>Section 10(26) in The Income- </a:t>
            </a:r>
            <a:r>
              <a:rPr dirty="0" sz="2000" spc="-60" i="1">
                <a:latin typeface="Arial"/>
                <a:cs typeface="Arial"/>
              </a:rPr>
              <a:t>Tax </a:t>
            </a:r>
            <a:r>
              <a:rPr dirty="0" sz="2000" i="1">
                <a:latin typeface="Arial"/>
                <a:cs typeface="Arial"/>
              </a:rPr>
              <a:t>Act, 1995 (26) in </a:t>
            </a:r>
            <a:r>
              <a:rPr dirty="0" sz="2000" spc="-5" i="1">
                <a:latin typeface="Arial"/>
                <a:cs typeface="Arial"/>
              </a:rPr>
              <a:t>the </a:t>
            </a:r>
            <a:r>
              <a:rPr dirty="0" sz="2000" i="1">
                <a:latin typeface="Arial"/>
                <a:cs typeface="Arial"/>
              </a:rPr>
              <a:t>case of a </a:t>
            </a:r>
            <a:r>
              <a:rPr dirty="0" sz="2000" spc="-5" i="1">
                <a:latin typeface="Arial"/>
                <a:cs typeface="Arial"/>
              </a:rPr>
              <a:t>member </a:t>
            </a:r>
            <a:r>
              <a:rPr dirty="0" sz="2000" i="1">
                <a:latin typeface="Arial"/>
                <a:cs typeface="Arial"/>
              </a:rPr>
              <a:t>of a Scheduled </a:t>
            </a:r>
            <a:r>
              <a:rPr dirty="0" sz="2000" spc="5" i="1">
                <a:latin typeface="Arial"/>
                <a:cs typeface="Arial"/>
              </a:rPr>
              <a:t> </a:t>
            </a:r>
            <a:r>
              <a:rPr dirty="0" sz="2000" spc="-30" i="1">
                <a:latin typeface="Arial"/>
                <a:cs typeface="Arial"/>
              </a:rPr>
              <a:t>Tribe </a:t>
            </a:r>
            <a:r>
              <a:rPr dirty="0" sz="2000" i="1">
                <a:latin typeface="Arial"/>
                <a:cs typeface="Arial"/>
              </a:rPr>
              <a:t>as defined in clause (25) of article 366 of the Constitution, residing in any area </a:t>
            </a:r>
            <a:r>
              <a:rPr dirty="0" sz="2000" spc="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specified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in</a:t>
            </a:r>
            <a:r>
              <a:rPr dirty="0" sz="2000" spc="5" i="1">
                <a:latin typeface="Arial"/>
                <a:cs typeface="Arial"/>
              </a:rPr>
              <a:t> </a:t>
            </a:r>
            <a:r>
              <a:rPr dirty="0" sz="2000" spc="-5" i="1">
                <a:latin typeface="Arial"/>
                <a:cs typeface="Arial"/>
              </a:rPr>
              <a:t>Part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or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Part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II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of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the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spc="-40" i="1">
                <a:latin typeface="Arial"/>
                <a:cs typeface="Arial"/>
              </a:rPr>
              <a:t>Table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appended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paragraph</a:t>
            </a:r>
            <a:r>
              <a:rPr dirty="0" sz="2000" spc="-4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20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of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the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Sixth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Schedule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 </a:t>
            </a:r>
            <a:r>
              <a:rPr dirty="0" sz="2000" spc="-54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the Constitution or in the </a:t>
            </a:r>
            <a:r>
              <a:rPr dirty="0" sz="2000" spc="-5" i="1">
                <a:latin typeface="Arial"/>
                <a:cs typeface="Arial"/>
              </a:rPr>
              <a:t>States </a:t>
            </a:r>
            <a:r>
              <a:rPr dirty="0" sz="2000" i="1">
                <a:latin typeface="Arial"/>
                <a:cs typeface="Arial"/>
              </a:rPr>
              <a:t>of Arunachal Pradesh, </a:t>
            </a:r>
            <a:r>
              <a:rPr dirty="0" sz="2000" spc="-15" i="1">
                <a:latin typeface="Arial"/>
                <a:cs typeface="Arial"/>
              </a:rPr>
              <a:t>Manipur, </a:t>
            </a:r>
            <a:r>
              <a:rPr dirty="0" sz="2000" i="1">
                <a:latin typeface="Arial"/>
                <a:cs typeface="Arial"/>
              </a:rPr>
              <a:t>Mizoram, Nagaland and </a:t>
            </a:r>
            <a:r>
              <a:rPr dirty="0" sz="2000" spc="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Tripura </a:t>
            </a:r>
            <a:r>
              <a:rPr dirty="0" sz="2000" i="1">
                <a:latin typeface="Arial"/>
                <a:cs typeface="Arial"/>
              </a:rPr>
              <a:t>or in </a:t>
            </a:r>
            <a:r>
              <a:rPr dirty="0" sz="2000" spc="-5" i="1">
                <a:latin typeface="Arial"/>
                <a:cs typeface="Arial"/>
              </a:rPr>
              <a:t>the </a:t>
            </a:r>
            <a:r>
              <a:rPr dirty="0" sz="2000" i="1">
                <a:latin typeface="Arial"/>
                <a:cs typeface="Arial"/>
              </a:rPr>
              <a:t>areas covered by notification No. </a:t>
            </a:r>
            <a:r>
              <a:rPr dirty="0" sz="2000" spc="-10" i="1">
                <a:latin typeface="Arial"/>
                <a:cs typeface="Arial"/>
              </a:rPr>
              <a:t>TAD/R/35/50/109, </a:t>
            </a:r>
            <a:r>
              <a:rPr dirty="0" sz="2000" i="1">
                <a:latin typeface="Arial"/>
                <a:cs typeface="Arial"/>
              </a:rPr>
              <a:t>dated the 23rd </a:t>
            </a:r>
            <a:r>
              <a:rPr dirty="0" sz="2000" spc="5" i="1">
                <a:latin typeface="Arial"/>
                <a:cs typeface="Arial"/>
              </a:rPr>
              <a:t> </a:t>
            </a:r>
            <a:r>
              <a:rPr dirty="0" sz="2000" spc="-15" i="1">
                <a:latin typeface="Arial"/>
                <a:cs typeface="Arial"/>
              </a:rPr>
              <a:t>February,</a:t>
            </a:r>
            <a:r>
              <a:rPr dirty="0" sz="2000" spc="-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1951,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issued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by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the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Governor</a:t>
            </a:r>
            <a:r>
              <a:rPr dirty="0" sz="2000" spc="-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of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Assam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3429000"/>
            <a:ext cx="9116695" cy="1963420"/>
          </a:xfrm>
          <a:custGeom>
            <a:avLst/>
            <a:gdLst/>
            <a:ahLst/>
            <a:cxnLst/>
            <a:rect l="l" t="t" r="r" b="b"/>
            <a:pathLst>
              <a:path w="9116695" h="1963420">
                <a:moveTo>
                  <a:pt x="0" y="327151"/>
                </a:moveTo>
                <a:lnTo>
                  <a:pt x="3546" y="278798"/>
                </a:lnTo>
                <a:lnTo>
                  <a:pt x="13848" y="232651"/>
                </a:lnTo>
                <a:lnTo>
                  <a:pt x="30399" y="189215"/>
                </a:lnTo>
                <a:lnTo>
                  <a:pt x="52696" y="148996"/>
                </a:lnTo>
                <a:lnTo>
                  <a:pt x="80231" y="112500"/>
                </a:lnTo>
                <a:lnTo>
                  <a:pt x="112500" y="80231"/>
                </a:lnTo>
                <a:lnTo>
                  <a:pt x="148996" y="52696"/>
                </a:lnTo>
                <a:lnTo>
                  <a:pt x="189215" y="30399"/>
                </a:lnTo>
                <a:lnTo>
                  <a:pt x="232651" y="13848"/>
                </a:lnTo>
                <a:lnTo>
                  <a:pt x="278798" y="3546"/>
                </a:lnTo>
                <a:lnTo>
                  <a:pt x="327152" y="0"/>
                </a:lnTo>
                <a:lnTo>
                  <a:pt x="8789416" y="0"/>
                </a:lnTo>
                <a:lnTo>
                  <a:pt x="8837769" y="3546"/>
                </a:lnTo>
                <a:lnTo>
                  <a:pt x="8883916" y="13848"/>
                </a:lnTo>
                <a:lnTo>
                  <a:pt x="8927352" y="30399"/>
                </a:lnTo>
                <a:lnTo>
                  <a:pt x="8967571" y="52696"/>
                </a:lnTo>
                <a:lnTo>
                  <a:pt x="9004067" y="80231"/>
                </a:lnTo>
                <a:lnTo>
                  <a:pt x="9036336" y="112500"/>
                </a:lnTo>
                <a:lnTo>
                  <a:pt x="9063871" y="148996"/>
                </a:lnTo>
                <a:lnTo>
                  <a:pt x="9086168" y="189215"/>
                </a:lnTo>
                <a:lnTo>
                  <a:pt x="9102719" y="232651"/>
                </a:lnTo>
                <a:lnTo>
                  <a:pt x="9113021" y="278798"/>
                </a:lnTo>
                <a:lnTo>
                  <a:pt x="9116568" y="327151"/>
                </a:lnTo>
                <a:lnTo>
                  <a:pt x="9116568" y="1635760"/>
                </a:lnTo>
                <a:lnTo>
                  <a:pt x="9113021" y="1684113"/>
                </a:lnTo>
                <a:lnTo>
                  <a:pt x="9102719" y="1730260"/>
                </a:lnTo>
                <a:lnTo>
                  <a:pt x="9086168" y="1773696"/>
                </a:lnTo>
                <a:lnTo>
                  <a:pt x="9063871" y="1813915"/>
                </a:lnTo>
                <a:lnTo>
                  <a:pt x="9036336" y="1850411"/>
                </a:lnTo>
                <a:lnTo>
                  <a:pt x="9004067" y="1882680"/>
                </a:lnTo>
                <a:lnTo>
                  <a:pt x="8967571" y="1910215"/>
                </a:lnTo>
                <a:lnTo>
                  <a:pt x="8927352" y="1932512"/>
                </a:lnTo>
                <a:lnTo>
                  <a:pt x="8883916" y="1949063"/>
                </a:lnTo>
                <a:lnTo>
                  <a:pt x="8837769" y="1959365"/>
                </a:lnTo>
                <a:lnTo>
                  <a:pt x="8789416" y="1962912"/>
                </a:lnTo>
                <a:lnTo>
                  <a:pt x="327152" y="1962912"/>
                </a:lnTo>
                <a:lnTo>
                  <a:pt x="278798" y="1959365"/>
                </a:lnTo>
                <a:lnTo>
                  <a:pt x="232651" y="1949063"/>
                </a:lnTo>
                <a:lnTo>
                  <a:pt x="189215" y="1932512"/>
                </a:lnTo>
                <a:lnTo>
                  <a:pt x="148996" y="1910215"/>
                </a:lnTo>
                <a:lnTo>
                  <a:pt x="112500" y="1882680"/>
                </a:lnTo>
                <a:lnTo>
                  <a:pt x="80231" y="1850411"/>
                </a:lnTo>
                <a:lnTo>
                  <a:pt x="52696" y="1813915"/>
                </a:lnTo>
                <a:lnTo>
                  <a:pt x="30399" y="1773696"/>
                </a:lnTo>
                <a:lnTo>
                  <a:pt x="13848" y="1730260"/>
                </a:lnTo>
                <a:lnTo>
                  <a:pt x="3546" y="1684113"/>
                </a:lnTo>
                <a:lnTo>
                  <a:pt x="0" y="1635760"/>
                </a:lnTo>
                <a:lnTo>
                  <a:pt x="0" y="327151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865"/>
              </a:spcBef>
            </a:pPr>
            <a:r>
              <a:rPr dirty="0" sz="3200">
                <a:solidFill>
                  <a:srgbClr val="001F5F"/>
                </a:solidFill>
              </a:rPr>
              <a:t>SECTION</a:t>
            </a:r>
            <a:r>
              <a:rPr dirty="0" sz="3200" spc="-5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10(26)</a:t>
            </a:r>
            <a:endParaRPr sz="3200"/>
          </a:p>
          <a:p>
            <a:pPr algn="ctr" marL="2540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001F5F"/>
                </a:solidFill>
              </a:rPr>
              <a:t>OF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THE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INCOME</a:t>
            </a:r>
            <a:r>
              <a:rPr dirty="0" sz="3200" spc="-20">
                <a:solidFill>
                  <a:srgbClr val="001F5F"/>
                </a:solidFill>
              </a:rPr>
              <a:t> </a:t>
            </a:r>
            <a:r>
              <a:rPr dirty="0" sz="3200" spc="-80">
                <a:solidFill>
                  <a:srgbClr val="001F5F"/>
                </a:solidFill>
              </a:rPr>
              <a:t>TAX</a:t>
            </a:r>
            <a:r>
              <a:rPr dirty="0" sz="3200" spc="-14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ACT</a:t>
            </a:r>
            <a:r>
              <a:rPr dirty="0" sz="3200" spc="-1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1961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00734" y="1837898"/>
            <a:ext cx="8945880" cy="303847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800" spc="-5" b="1">
                <a:latin typeface="Arial"/>
                <a:cs typeface="Arial"/>
              </a:rPr>
              <a:t>Scenario-1</a:t>
            </a:r>
            <a:endParaRPr sz="1800">
              <a:latin typeface="Arial"/>
              <a:cs typeface="Arial"/>
            </a:endParaRPr>
          </a:p>
          <a:p>
            <a:pPr marL="680085">
              <a:lnSpc>
                <a:spcPts val="2510"/>
              </a:lnSpc>
              <a:spcBef>
                <a:spcPts val="1460"/>
              </a:spcBef>
            </a:pPr>
            <a:r>
              <a:rPr dirty="0" sz="2200" spc="-5">
                <a:latin typeface="Arial MT"/>
                <a:cs typeface="Arial MT"/>
              </a:rPr>
              <a:t>Member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Scheduled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tribe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belonging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tribal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area</a:t>
            </a:r>
            <a:endParaRPr sz="2200">
              <a:latin typeface="Arial MT"/>
              <a:cs typeface="Arial MT"/>
            </a:endParaRPr>
          </a:p>
          <a:p>
            <a:pPr marL="675640">
              <a:lnSpc>
                <a:spcPts val="2510"/>
              </a:lnSpc>
            </a:pPr>
            <a:r>
              <a:rPr dirty="0" sz="2200" spc="-5">
                <a:latin typeface="Arial MT"/>
                <a:cs typeface="Arial MT"/>
              </a:rPr>
              <a:t>but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posted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work at a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place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 marL="675640" marR="5080" indent="4445">
              <a:lnSpc>
                <a:spcPct val="90000"/>
              </a:lnSpc>
              <a:spcBef>
                <a:spcPts val="1620"/>
              </a:spcBef>
            </a:pP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Even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though</a:t>
            </a:r>
            <a:r>
              <a:rPr dirty="0" sz="2200" spc="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</a:t>
            </a:r>
            <a:r>
              <a:rPr dirty="0" sz="2200" spc="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person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is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 a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member</a:t>
            </a:r>
            <a:r>
              <a:rPr dirty="0" sz="2200" spc="3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Scheduled</a:t>
            </a:r>
            <a:r>
              <a:rPr dirty="0" sz="2200" spc="-4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20">
                <a:solidFill>
                  <a:srgbClr val="385622"/>
                </a:solidFill>
                <a:latin typeface="Arial MT"/>
                <a:cs typeface="Arial MT"/>
              </a:rPr>
              <a:t>Tribes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and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is </a:t>
            </a:r>
            <a:r>
              <a:rPr dirty="0" sz="2200" spc="-59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permanent</a:t>
            </a:r>
            <a:r>
              <a:rPr dirty="0" sz="2200" spc="2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resident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specified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tribal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areas,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will</a:t>
            </a:r>
            <a:r>
              <a:rPr dirty="0" sz="2200" spc="6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not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be 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eligible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to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claim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exemption</a:t>
            </a:r>
            <a:r>
              <a:rPr dirty="0" sz="2200" spc="2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u/s</a:t>
            </a:r>
            <a:r>
              <a:rPr dirty="0" sz="2200" spc="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10(26)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if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the</a:t>
            </a:r>
            <a:r>
              <a:rPr dirty="0" sz="2200" spc="3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source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income</a:t>
            </a:r>
            <a:r>
              <a:rPr dirty="0" sz="2200" spc="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is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not </a:t>
            </a:r>
            <a:r>
              <a:rPr dirty="0" sz="2200" spc="-59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within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specified tribal area.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6814" y="310134"/>
            <a:ext cx="37382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0000"/>
                </a:solidFill>
              </a:rPr>
              <a:t>LEGAL</a:t>
            </a:r>
            <a:r>
              <a:rPr dirty="0" sz="4000" spc="-125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ISSUES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858011" y="470673"/>
            <a:ext cx="3161030" cy="3667125"/>
            <a:chOff x="858011" y="470673"/>
            <a:chExt cx="3161030" cy="3667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350" y="470673"/>
              <a:ext cx="3156479" cy="3667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011" y="472440"/>
              <a:ext cx="3087623" cy="35859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6854" y="1491742"/>
            <a:ext cx="11054715" cy="442849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3968750" marR="5080" indent="-228600">
              <a:lnSpc>
                <a:spcPct val="90000"/>
              </a:lnSpc>
              <a:spcBef>
                <a:spcPts val="430"/>
              </a:spcBef>
              <a:buSzPct val="96428"/>
              <a:buFont typeface="Wingdings"/>
              <a:buChar char=""/>
              <a:tabLst>
                <a:tab pos="4023360" algn="l"/>
              </a:tabLst>
            </a:pPr>
            <a:r>
              <a:rPr dirty="0" sz="2800" spc="-5">
                <a:latin typeface="Calibri"/>
                <a:cs typeface="Calibri"/>
              </a:rPr>
              <a:t>As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far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 </a:t>
            </a:r>
            <a:r>
              <a:rPr dirty="0" sz="2800" spc="-10">
                <a:latin typeface="Calibri"/>
                <a:cs typeface="Calibri"/>
              </a:rPr>
              <a:t>possible,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legal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interpretation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application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/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distinction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case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laws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settled 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non-settled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issues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should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 </a:t>
            </a:r>
            <a:r>
              <a:rPr dirty="0" sz="2800" spc="-10">
                <a:latin typeface="Calibri"/>
                <a:cs typeface="Calibri"/>
              </a:rPr>
              <a:t>common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within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NaFAC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ReFAC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eco-system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common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view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legal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issue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may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 </a:t>
            </a:r>
            <a:r>
              <a:rPr dirty="0" sz="2800" spc="-15">
                <a:latin typeface="Calibri"/>
                <a:cs typeface="Calibri"/>
              </a:rPr>
              <a:t>evolved.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355600" marR="91059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  <a:tab pos="2794635" algn="l"/>
              </a:tabLst>
            </a:pPr>
            <a:r>
              <a:rPr dirty="0" sz="2700" spc="-5">
                <a:latin typeface="Calibri"/>
                <a:cs typeface="Calibri"/>
              </a:rPr>
              <a:t>Only </a:t>
            </a:r>
            <a:r>
              <a:rPr dirty="0" sz="2700">
                <a:latin typeface="Calibri"/>
                <a:cs typeface="Calibri"/>
              </a:rPr>
              <a:t>in </a:t>
            </a:r>
            <a:r>
              <a:rPr dirty="0" sz="2700" spc="-10">
                <a:latin typeface="Calibri"/>
                <a:cs typeface="Calibri"/>
              </a:rPr>
              <a:t>instances where there </a:t>
            </a:r>
            <a:r>
              <a:rPr dirty="0" sz="2700" spc="-15">
                <a:latin typeface="Calibri"/>
                <a:cs typeface="Calibri"/>
              </a:rPr>
              <a:t>are adverse </a:t>
            </a:r>
            <a:r>
              <a:rPr dirty="0" sz="2700" spc="-10">
                <a:latin typeface="Calibri"/>
                <a:cs typeface="Calibri"/>
              </a:rPr>
              <a:t>views </a:t>
            </a:r>
            <a:r>
              <a:rPr dirty="0" sz="2700" spc="-5">
                <a:latin typeface="Calibri"/>
                <a:cs typeface="Calibri"/>
              </a:rPr>
              <a:t>of </a:t>
            </a:r>
            <a:r>
              <a:rPr dirty="0" sz="2700">
                <a:latin typeface="Calibri"/>
                <a:cs typeface="Calibri"/>
              </a:rPr>
              <a:t>the Jurisdictional </a:t>
            </a:r>
            <a:r>
              <a:rPr dirty="0" sz="2700" spc="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High</a:t>
            </a:r>
            <a:r>
              <a:rPr dirty="0" sz="2700" spc="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Court,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the </a:t>
            </a:r>
            <a:r>
              <a:rPr dirty="0" sz="2700" spc="-20">
                <a:latin typeface="Calibri"/>
                <a:cs typeface="Calibri"/>
              </a:rPr>
              <a:t>AU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may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have </a:t>
            </a:r>
            <a:r>
              <a:rPr dirty="0" sz="2700" spc="-15">
                <a:latin typeface="Calibri"/>
                <a:cs typeface="Calibri"/>
              </a:rPr>
              <a:t>to</a:t>
            </a:r>
            <a:r>
              <a:rPr dirty="0" sz="2700" spc="5">
                <a:latin typeface="Calibri"/>
                <a:cs typeface="Calibri"/>
              </a:rPr>
              <a:t> </a:t>
            </a:r>
            <a:r>
              <a:rPr dirty="0" sz="2700" spc="-25" b="1">
                <a:latin typeface="Calibri"/>
                <a:cs typeface="Calibri"/>
              </a:rPr>
              <a:t>take</a:t>
            </a:r>
            <a:r>
              <a:rPr dirty="0" sz="2700" spc="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the</a:t>
            </a:r>
            <a:r>
              <a:rPr dirty="0" sz="2700" spc="-5" b="1">
                <a:latin typeface="Calibri"/>
                <a:cs typeface="Calibri"/>
              </a:rPr>
              <a:t> Jurisdictional</a:t>
            </a:r>
            <a:r>
              <a:rPr dirty="0" sz="2700" spc="1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High </a:t>
            </a:r>
            <a:r>
              <a:rPr dirty="0" sz="2700" spc="-15" b="1">
                <a:latin typeface="Calibri"/>
                <a:cs typeface="Calibri"/>
              </a:rPr>
              <a:t>Court’s </a:t>
            </a:r>
            <a:r>
              <a:rPr dirty="0" sz="2700" spc="-10" b="1">
                <a:latin typeface="Calibri"/>
                <a:cs typeface="Calibri"/>
              </a:rPr>
              <a:t> view</a:t>
            </a:r>
            <a:r>
              <a:rPr dirty="0" sz="2700" spc="15" b="1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and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should	mention </a:t>
            </a:r>
            <a:r>
              <a:rPr dirty="0" sz="2700" spc="-10">
                <a:latin typeface="Calibri"/>
                <a:cs typeface="Calibri"/>
              </a:rPr>
              <a:t>the departmental </a:t>
            </a:r>
            <a:r>
              <a:rPr dirty="0" sz="2700">
                <a:latin typeface="Calibri"/>
                <a:cs typeface="Calibri"/>
              </a:rPr>
              <a:t>view / </a:t>
            </a:r>
            <a:r>
              <a:rPr dirty="0" sz="2700" spc="-45">
                <a:latin typeface="Calibri"/>
                <a:cs typeface="Calibri"/>
              </a:rPr>
              <a:t>TU’s </a:t>
            </a:r>
            <a:r>
              <a:rPr dirty="0" sz="2700" spc="-5">
                <a:latin typeface="Calibri"/>
                <a:cs typeface="Calibri"/>
              </a:rPr>
              <a:t>view </a:t>
            </a:r>
            <a:r>
              <a:rPr dirty="0" sz="2700">
                <a:latin typeface="Calibri"/>
                <a:cs typeface="Calibri"/>
              </a:rPr>
              <a:t>clearly in </a:t>
            </a:r>
            <a:r>
              <a:rPr dirty="0" sz="2700" spc="-59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Assessment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60">
                <a:latin typeface="Calibri"/>
                <a:cs typeface="Calibri"/>
              </a:rPr>
              <a:t>Order.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0263" y="3521964"/>
            <a:ext cx="9691370" cy="2214880"/>
          </a:xfrm>
          <a:custGeom>
            <a:avLst/>
            <a:gdLst/>
            <a:ahLst/>
            <a:cxnLst/>
            <a:rect l="l" t="t" r="r" b="b"/>
            <a:pathLst>
              <a:path w="9691370" h="2214879">
                <a:moveTo>
                  <a:pt x="0" y="369062"/>
                </a:moveTo>
                <a:lnTo>
                  <a:pt x="2875" y="322766"/>
                </a:lnTo>
                <a:lnTo>
                  <a:pt x="11271" y="278186"/>
                </a:lnTo>
                <a:lnTo>
                  <a:pt x="24841" y="235669"/>
                </a:lnTo>
                <a:lnTo>
                  <a:pt x="43239" y="195560"/>
                </a:lnTo>
                <a:lnTo>
                  <a:pt x="66121" y="158205"/>
                </a:lnTo>
                <a:lnTo>
                  <a:pt x="93140" y="123950"/>
                </a:lnTo>
                <a:lnTo>
                  <a:pt x="123950" y="93140"/>
                </a:lnTo>
                <a:lnTo>
                  <a:pt x="158205" y="66121"/>
                </a:lnTo>
                <a:lnTo>
                  <a:pt x="195560" y="43239"/>
                </a:lnTo>
                <a:lnTo>
                  <a:pt x="235669" y="24841"/>
                </a:lnTo>
                <a:lnTo>
                  <a:pt x="278186" y="11271"/>
                </a:lnTo>
                <a:lnTo>
                  <a:pt x="322766" y="2875"/>
                </a:lnTo>
                <a:lnTo>
                  <a:pt x="369062" y="0"/>
                </a:lnTo>
                <a:lnTo>
                  <a:pt x="9322054" y="0"/>
                </a:lnTo>
                <a:lnTo>
                  <a:pt x="9368349" y="2875"/>
                </a:lnTo>
                <a:lnTo>
                  <a:pt x="9412929" y="11271"/>
                </a:lnTo>
                <a:lnTo>
                  <a:pt x="9455446" y="24841"/>
                </a:lnTo>
                <a:lnTo>
                  <a:pt x="9495555" y="43239"/>
                </a:lnTo>
                <a:lnTo>
                  <a:pt x="9532910" y="66121"/>
                </a:lnTo>
                <a:lnTo>
                  <a:pt x="9567165" y="93140"/>
                </a:lnTo>
                <a:lnTo>
                  <a:pt x="9597975" y="123950"/>
                </a:lnTo>
                <a:lnTo>
                  <a:pt x="9624994" y="158205"/>
                </a:lnTo>
                <a:lnTo>
                  <a:pt x="9647876" y="195560"/>
                </a:lnTo>
                <a:lnTo>
                  <a:pt x="9666274" y="235669"/>
                </a:lnTo>
                <a:lnTo>
                  <a:pt x="9679844" y="278186"/>
                </a:lnTo>
                <a:lnTo>
                  <a:pt x="9688240" y="322766"/>
                </a:lnTo>
                <a:lnTo>
                  <a:pt x="9691116" y="369062"/>
                </a:lnTo>
                <a:lnTo>
                  <a:pt x="9691116" y="1845310"/>
                </a:lnTo>
                <a:lnTo>
                  <a:pt x="9688240" y="1891605"/>
                </a:lnTo>
                <a:lnTo>
                  <a:pt x="9679844" y="1936185"/>
                </a:lnTo>
                <a:lnTo>
                  <a:pt x="9666274" y="1978702"/>
                </a:lnTo>
                <a:lnTo>
                  <a:pt x="9647876" y="2018811"/>
                </a:lnTo>
                <a:lnTo>
                  <a:pt x="9624994" y="2056166"/>
                </a:lnTo>
                <a:lnTo>
                  <a:pt x="9597975" y="2090421"/>
                </a:lnTo>
                <a:lnTo>
                  <a:pt x="9567165" y="2121231"/>
                </a:lnTo>
                <a:lnTo>
                  <a:pt x="9532910" y="2148250"/>
                </a:lnTo>
                <a:lnTo>
                  <a:pt x="9495555" y="2171132"/>
                </a:lnTo>
                <a:lnTo>
                  <a:pt x="9455446" y="2189530"/>
                </a:lnTo>
                <a:lnTo>
                  <a:pt x="9412929" y="2203100"/>
                </a:lnTo>
                <a:lnTo>
                  <a:pt x="9368349" y="2211496"/>
                </a:lnTo>
                <a:lnTo>
                  <a:pt x="9322054" y="2214372"/>
                </a:lnTo>
                <a:lnTo>
                  <a:pt x="369062" y="2214372"/>
                </a:lnTo>
                <a:lnTo>
                  <a:pt x="322766" y="2211496"/>
                </a:lnTo>
                <a:lnTo>
                  <a:pt x="278186" y="2203100"/>
                </a:lnTo>
                <a:lnTo>
                  <a:pt x="235669" y="2189530"/>
                </a:lnTo>
                <a:lnTo>
                  <a:pt x="195560" y="2171132"/>
                </a:lnTo>
                <a:lnTo>
                  <a:pt x="158205" y="2148250"/>
                </a:lnTo>
                <a:lnTo>
                  <a:pt x="123950" y="2121231"/>
                </a:lnTo>
                <a:lnTo>
                  <a:pt x="93140" y="2090421"/>
                </a:lnTo>
                <a:lnTo>
                  <a:pt x="66121" y="2056166"/>
                </a:lnTo>
                <a:lnTo>
                  <a:pt x="43239" y="2018811"/>
                </a:lnTo>
                <a:lnTo>
                  <a:pt x="24841" y="1978702"/>
                </a:lnTo>
                <a:lnTo>
                  <a:pt x="11271" y="1936185"/>
                </a:lnTo>
                <a:lnTo>
                  <a:pt x="2875" y="1891605"/>
                </a:lnTo>
                <a:lnTo>
                  <a:pt x="0" y="1845310"/>
                </a:lnTo>
                <a:lnTo>
                  <a:pt x="0" y="369062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1318" y="1742313"/>
            <a:ext cx="9474200" cy="3844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Scenario-2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algn="just" marL="556895" marR="6350" indent="4445">
              <a:lnSpc>
                <a:spcPts val="2380"/>
              </a:lnSpc>
            </a:pPr>
            <a:r>
              <a:rPr dirty="0" sz="2200" spc="-5">
                <a:latin typeface="Arial MT"/>
                <a:cs typeface="Arial MT"/>
              </a:rPr>
              <a:t>Member </a:t>
            </a:r>
            <a:r>
              <a:rPr dirty="0" sz="2200" spc="5">
                <a:latin typeface="Arial MT"/>
                <a:cs typeface="Arial MT"/>
              </a:rPr>
              <a:t>of </a:t>
            </a:r>
            <a:r>
              <a:rPr dirty="0" sz="2200" spc="-5">
                <a:latin typeface="Arial MT"/>
                <a:cs typeface="Arial MT"/>
              </a:rPr>
              <a:t>a Scheduled </a:t>
            </a:r>
            <a:r>
              <a:rPr dirty="0" sz="2200" spc="-20">
                <a:latin typeface="Arial MT"/>
                <a:cs typeface="Arial MT"/>
              </a:rPr>
              <a:t>Tribe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migrating </a:t>
            </a:r>
            <a:r>
              <a:rPr dirty="0" sz="2200">
                <a:latin typeface="Arial MT"/>
                <a:cs typeface="Arial MT"/>
              </a:rPr>
              <a:t>from </a:t>
            </a:r>
            <a:r>
              <a:rPr dirty="0" sz="2200" spc="-5">
                <a:latin typeface="Arial MT"/>
                <a:cs typeface="Arial MT"/>
              </a:rPr>
              <a:t>their place of origin, which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happens to fall in one of areas specified in said clause, to another </a:t>
            </a:r>
            <a:r>
              <a:rPr dirty="0" sz="2200" spc="5">
                <a:latin typeface="Arial MT"/>
                <a:cs typeface="Arial MT"/>
              </a:rPr>
              <a:t>area 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although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once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again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falling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within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areas</a:t>
            </a:r>
            <a:r>
              <a:rPr dirty="0" sz="2200" spc="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 that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clause.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 algn="just" marL="556895" marR="5080">
              <a:lnSpc>
                <a:spcPct val="90000"/>
              </a:lnSpc>
              <a:spcBef>
                <a:spcPts val="1580"/>
              </a:spcBef>
            </a:pP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The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meaning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of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the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phrase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“residing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any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area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specified”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was 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discussed at length in </a:t>
            </a:r>
            <a:r>
              <a:rPr dirty="0" sz="2200" spc="-10">
                <a:solidFill>
                  <a:srgbClr val="538235"/>
                </a:solidFill>
                <a:latin typeface="Arial MT"/>
                <a:cs typeface="Arial MT"/>
              </a:rPr>
              <a:t>this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case. And further , it was held that a 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Member </a:t>
            </a:r>
            <a:r>
              <a:rPr dirty="0" sz="2200" spc="5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of a Scheduled </a:t>
            </a:r>
            <a:r>
              <a:rPr dirty="0" sz="2200" spc="-20">
                <a:solidFill>
                  <a:srgbClr val="538235"/>
                </a:solidFill>
                <a:latin typeface="Arial MT"/>
                <a:cs typeface="Arial MT"/>
              </a:rPr>
              <a:t>Tribe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migrating 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from their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place of origin, which 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happens </a:t>
            </a:r>
            <a:r>
              <a:rPr dirty="0" sz="2200" spc="-6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to fall in one of areas 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specified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in said clause, to another 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area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although </a:t>
            </a:r>
            <a:r>
              <a:rPr dirty="0" sz="220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once again falling within areas specified in that clause was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entitled to 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exemption</a:t>
            </a:r>
            <a:r>
              <a:rPr dirty="0" sz="2200" spc="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u/s</a:t>
            </a:r>
            <a:r>
              <a:rPr dirty="0" sz="2200" spc="1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538235"/>
                </a:solidFill>
                <a:latin typeface="Arial MT"/>
                <a:cs typeface="Arial MT"/>
              </a:rPr>
              <a:t>10(26)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9938" y="415544"/>
            <a:ext cx="6097270" cy="9531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">
              <a:lnSpc>
                <a:spcPts val="3650"/>
              </a:lnSpc>
              <a:spcBef>
                <a:spcPts val="105"/>
              </a:spcBef>
            </a:pPr>
            <a:r>
              <a:rPr dirty="0" sz="3200">
                <a:solidFill>
                  <a:srgbClr val="001F5F"/>
                </a:solidFill>
              </a:rPr>
              <a:t>SECTION</a:t>
            </a:r>
            <a:r>
              <a:rPr dirty="0" sz="3200" spc="-50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10(26)</a:t>
            </a:r>
            <a:endParaRPr sz="3200"/>
          </a:p>
          <a:p>
            <a:pPr algn="ctr">
              <a:lnSpc>
                <a:spcPts val="3650"/>
              </a:lnSpc>
            </a:pPr>
            <a:r>
              <a:rPr dirty="0" sz="3200">
                <a:solidFill>
                  <a:srgbClr val="001F5F"/>
                </a:solidFill>
              </a:rPr>
              <a:t>OF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THE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INCOME</a:t>
            </a:r>
            <a:r>
              <a:rPr dirty="0" sz="3200" spc="-20">
                <a:solidFill>
                  <a:srgbClr val="001F5F"/>
                </a:solidFill>
              </a:rPr>
              <a:t> </a:t>
            </a:r>
            <a:r>
              <a:rPr dirty="0" sz="3200" spc="-80">
                <a:solidFill>
                  <a:srgbClr val="001F5F"/>
                </a:solidFill>
              </a:rPr>
              <a:t>TAX</a:t>
            </a:r>
            <a:r>
              <a:rPr dirty="0" sz="3200" spc="-14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ACT</a:t>
            </a:r>
            <a:r>
              <a:rPr dirty="0" sz="3200" spc="-1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1961</a:t>
            </a:r>
            <a:endParaRPr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3704844"/>
            <a:ext cx="10698480" cy="2443480"/>
          </a:xfrm>
          <a:custGeom>
            <a:avLst/>
            <a:gdLst/>
            <a:ahLst/>
            <a:cxnLst/>
            <a:rect l="l" t="t" r="r" b="b"/>
            <a:pathLst>
              <a:path w="10698480" h="2443479">
                <a:moveTo>
                  <a:pt x="0" y="407161"/>
                </a:moveTo>
                <a:lnTo>
                  <a:pt x="2739" y="359669"/>
                </a:lnTo>
                <a:lnTo>
                  <a:pt x="10753" y="313788"/>
                </a:lnTo>
                <a:lnTo>
                  <a:pt x="23737" y="269824"/>
                </a:lnTo>
                <a:lnTo>
                  <a:pt x="41385" y="228081"/>
                </a:lnTo>
                <a:lnTo>
                  <a:pt x="63391" y="188866"/>
                </a:lnTo>
                <a:lnTo>
                  <a:pt x="89450" y="152482"/>
                </a:lnTo>
                <a:lnTo>
                  <a:pt x="119257" y="119237"/>
                </a:lnTo>
                <a:lnTo>
                  <a:pt x="152506" y="89433"/>
                </a:lnTo>
                <a:lnTo>
                  <a:pt x="188892" y="63378"/>
                </a:lnTo>
                <a:lnTo>
                  <a:pt x="228108" y="41376"/>
                </a:lnTo>
                <a:lnTo>
                  <a:pt x="269850" y="23731"/>
                </a:lnTo>
                <a:lnTo>
                  <a:pt x="313812" y="10750"/>
                </a:lnTo>
                <a:lnTo>
                  <a:pt x="359689" y="2738"/>
                </a:lnTo>
                <a:lnTo>
                  <a:pt x="407174" y="0"/>
                </a:lnTo>
                <a:lnTo>
                  <a:pt x="10291318" y="0"/>
                </a:lnTo>
                <a:lnTo>
                  <a:pt x="10338810" y="2738"/>
                </a:lnTo>
                <a:lnTo>
                  <a:pt x="10384691" y="10750"/>
                </a:lnTo>
                <a:lnTo>
                  <a:pt x="10428655" y="23731"/>
                </a:lnTo>
                <a:lnTo>
                  <a:pt x="10470398" y="41376"/>
                </a:lnTo>
                <a:lnTo>
                  <a:pt x="10509613" y="63378"/>
                </a:lnTo>
                <a:lnTo>
                  <a:pt x="10545997" y="89433"/>
                </a:lnTo>
                <a:lnTo>
                  <a:pt x="10579242" y="119237"/>
                </a:lnTo>
                <a:lnTo>
                  <a:pt x="10609046" y="152482"/>
                </a:lnTo>
                <a:lnTo>
                  <a:pt x="10635101" y="188866"/>
                </a:lnTo>
                <a:lnTo>
                  <a:pt x="10657103" y="228081"/>
                </a:lnTo>
                <a:lnTo>
                  <a:pt x="10674748" y="269824"/>
                </a:lnTo>
                <a:lnTo>
                  <a:pt x="10687729" y="313788"/>
                </a:lnTo>
                <a:lnTo>
                  <a:pt x="10695741" y="359669"/>
                </a:lnTo>
                <a:lnTo>
                  <a:pt x="10698480" y="407161"/>
                </a:lnTo>
                <a:lnTo>
                  <a:pt x="10698480" y="2035797"/>
                </a:lnTo>
                <a:lnTo>
                  <a:pt x="10695741" y="2083282"/>
                </a:lnTo>
                <a:lnTo>
                  <a:pt x="10687729" y="2129159"/>
                </a:lnTo>
                <a:lnTo>
                  <a:pt x="10674748" y="2173121"/>
                </a:lnTo>
                <a:lnTo>
                  <a:pt x="10657103" y="2214863"/>
                </a:lnTo>
                <a:lnTo>
                  <a:pt x="10635101" y="2254079"/>
                </a:lnTo>
                <a:lnTo>
                  <a:pt x="10609046" y="2290465"/>
                </a:lnTo>
                <a:lnTo>
                  <a:pt x="10579242" y="2323714"/>
                </a:lnTo>
                <a:lnTo>
                  <a:pt x="10545997" y="2353521"/>
                </a:lnTo>
                <a:lnTo>
                  <a:pt x="10509613" y="2379580"/>
                </a:lnTo>
                <a:lnTo>
                  <a:pt x="10470398" y="2401586"/>
                </a:lnTo>
                <a:lnTo>
                  <a:pt x="10428655" y="2419234"/>
                </a:lnTo>
                <a:lnTo>
                  <a:pt x="10384691" y="2432218"/>
                </a:lnTo>
                <a:lnTo>
                  <a:pt x="10338810" y="2440232"/>
                </a:lnTo>
                <a:lnTo>
                  <a:pt x="10291318" y="2442971"/>
                </a:lnTo>
                <a:lnTo>
                  <a:pt x="407174" y="2442971"/>
                </a:lnTo>
                <a:lnTo>
                  <a:pt x="359689" y="2440232"/>
                </a:lnTo>
                <a:lnTo>
                  <a:pt x="313812" y="2432218"/>
                </a:lnTo>
                <a:lnTo>
                  <a:pt x="269850" y="2419234"/>
                </a:lnTo>
                <a:lnTo>
                  <a:pt x="228108" y="2401586"/>
                </a:lnTo>
                <a:lnTo>
                  <a:pt x="188892" y="2379580"/>
                </a:lnTo>
                <a:lnTo>
                  <a:pt x="152506" y="2353521"/>
                </a:lnTo>
                <a:lnTo>
                  <a:pt x="119257" y="2323714"/>
                </a:lnTo>
                <a:lnTo>
                  <a:pt x="89450" y="2290465"/>
                </a:lnTo>
                <a:lnTo>
                  <a:pt x="63391" y="2254079"/>
                </a:lnTo>
                <a:lnTo>
                  <a:pt x="41385" y="2214863"/>
                </a:lnTo>
                <a:lnTo>
                  <a:pt x="23737" y="2173121"/>
                </a:lnTo>
                <a:lnTo>
                  <a:pt x="10753" y="2129159"/>
                </a:lnTo>
                <a:lnTo>
                  <a:pt x="2739" y="2083282"/>
                </a:lnTo>
                <a:lnTo>
                  <a:pt x="0" y="2035797"/>
                </a:lnTo>
                <a:lnTo>
                  <a:pt x="0" y="407161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1322" y="1762327"/>
            <a:ext cx="10488295" cy="405193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800" spc="-5" b="1">
                <a:latin typeface="Arial"/>
                <a:cs typeface="Arial"/>
              </a:rPr>
              <a:t>Scenario-3</a:t>
            </a:r>
            <a:endParaRPr sz="1800">
              <a:latin typeface="Arial"/>
              <a:cs typeface="Arial"/>
            </a:endParaRPr>
          </a:p>
          <a:p>
            <a:pPr marL="594995" marR="306070" indent="4445">
              <a:lnSpc>
                <a:spcPct val="120000"/>
              </a:lnSpc>
              <a:spcBef>
                <a:spcPts val="960"/>
              </a:spcBef>
            </a:pPr>
            <a:r>
              <a:rPr dirty="0" sz="2200" spc="-5">
                <a:latin typeface="Arial MT"/>
                <a:cs typeface="Arial MT"/>
              </a:rPr>
              <a:t>Member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Scheduled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tribes</a:t>
            </a:r>
            <a:r>
              <a:rPr dirty="0" sz="2200" spc="4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NOT</a:t>
            </a:r>
            <a:r>
              <a:rPr dirty="0" sz="22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belonging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dirty="0" sz="2200" spc="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dirty="0" sz="2200" spc="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specified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tribal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areas</a:t>
            </a:r>
            <a:r>
              <a:rPr dirty="0" sz="2200" spc="5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but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posted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work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at a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place within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 tribal area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00">
              <a:latin typeface="Arial MT"/>
              <a:cs typeface="Arial MT"/>
            </a:endParaRPr>
          </a:p>
          <a:p>
            <a:pPr marL="594995" marR="5080" indent="4445">
              <a:lnSpc>
                <a:spcPct val="120000"/>
              </a:lnSpc>
            </a:pP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Section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10(26)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does</a:t>
            </a:r>
            <a:r>
              <a:rPr dirty="0" sz="2200" spc="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not</a:t>
            </a:r>
            <a:r>
              <a:rPr dirty="0" sz="2200" spc="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use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words</a:t>
            </a:r>
            <a:r>
              <a:rPr dirty="0" sz="2200" spc="2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'member</a:t>
            </a:r>
            <a:r>
              <a:rPr dirty="0" sz="2200" spc="4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Scheduled</a:t>
            </a:r>
            <a:r>
              <a:rPr dirty="0" sz="2200" spc="-3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20">
                <a:solidFill>
                  <a:srgbClr val="385622"/>
                </a:solidFill>
                <a:latin typeface="Arial MT"/>
                <a:cs typeface="Arial MT"/>
              </a:rPr>
              <a:t>Tribe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belonging </a:t>
            </a:r>
            <a:r>
              <a:rPr dirty="0" sz="2200" spc="-59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to the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specified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areas'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but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uses</a:t>
            </a:r>
            <a:r>
              <a:rPr dirty="0" sz="2200" spc="-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term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'member</a:t>
            </a:r>
            <a:r>
              <a:rPr dirty="0" sz="2200" spc="4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Scheduled</a:t>
            </a:r>
            <a:r>
              <a:rPr dirty="0" sz="2200" spc="-4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20">
                <a:solidFill>
                  <a:srgbClr val="385622"/>
                </a:solidFill>
                <a:latin typeface="Arial MT"/>
                <a:cs typeface="Arial MT"/>
              </a:rPr>
              <a:t>Tribe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as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defined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in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clause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25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article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366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Constitution'.</a:t>
            </a:r>
            <a:r>
              <a:rPr dirty="0" sz="2200" spc="-3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Therefore,</a:t>
            </a:r>
            <a:r>
              <a:rPr dirty="0" sz="2200" spc="3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Benefit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section 10(26)</a:t>
            </a:r>
            <a:r>
              <a:rPr dirty="0" sz="2200" spc="3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is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available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to</a:t>
            </a:r>
            <a:r>
              <a:rPr dirty="0" sz="2200" spc="1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all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members</a:t>
            </a:r>
            <a:r>
              <a:rPr dirty="0" sz="2200" spc="5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2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Scheduled</a:t>
            </a:r>
            <a:r>
              <a:rPr dirty="0" sz="2200" spc="-4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20">
                <a:solidFill>
                  <a:srgbClr val="385622"/>
                </a:solidFill>
                <a:latin typeface="Arial MT"/>
                <a:cs typeface="Arial MT"/>
              </a:rPr>
              <a:t>Tribes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declared</a:t>
            </a:r>
            <a:r>
              <a:rPr dirty="0" sz="2200" spc="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as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such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under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article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342 as</a:t>
            </a:r>
            <a:r>
              <a:rPr dirty="0" sz="2200" spc="3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long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as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they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are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residing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areas</a:t>
            </a:r>
            <a:r>
              <a:rPr dirty="0" sz="2200" spc="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specified.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637" rIns="0" bIns="0" rtlCol="0" vert="horz">
            <a:spAutoFit/>
          </a:bodyPr>
          <a:lstStyle/>
          <a:p>
            <a:pPr algn="ctr" marL="2540">
              <a:lnSpc>
                <a:spcPts val="3650"/>
              </a:lnSpc>
              <a:spcBef>
                <a:spcPts val="105"/>
              </a:spcBef>
            </a:pPr>
            <a:r>
              <a:rPr dirty="0" sz="3200">
                <a:solidFill>
                  <a:srgbClr val="001F5F"/>
                </a:solidFill>
              </a:rPr>
              <a:t>SECTION</a:t>
            </a:r>
            <a:r>
              <a:rPr dirty="0" sz="3200" spc="-5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10(26)</a:t>
            </a:r>
            <a:endParaRPr sz="3200"/>
          </a:p>
          <a:p>
            <a:pPr algn="ctr" marL="2540">
              <a:lnSpc>
                <a:spcPts val="3650"/>
              </a:lnSpc>
            </a:pPr>
            <a:r>
              <a:rPr dirty="0" sz="3200">
                <a:solidFill>
                  <a:srgbClr val="001F5F"/>
                </a:solidFill>
              </a:rPr>
              <a:t>OF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THE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INCOME</a:t>
            </a:r>
            <a:r>
              <a:rPr dirty="0" sz="3200" spc="-20">
                <a:solidFill>
                  <a:srgbClr val="001F5F"/>
                </a:solidFill>
              </a:rPr>
              <a:t> </a:t>
            </a:r>
            <a:r>
              <a:rPr dirty="0" sz="3200" spc="-80">
                <a:solidFill>
                  <a:srgbClr val="001F5F"/>
                </a:solidFill>
              </a:rPr>
              <a:t>TAX</a:t>
            </a:r>
            <a:r>
              <a:rPr dirty="0" sz="3200" spc="-14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ACT</a:t>
            </a:r>
            <a:r>
              <a:rPr dirty="0" sz="3200" spc="-1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1961</a:t>
            </a:r>
            <a:endParaRPr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1788" y="4424171"/>
            <a:ext cx="9362440" cy="1651000"/>
          </a:xfrm>
          <a:custGeom>
            <a:avLst/>
            <a:gdLst/>
            <a:ahLst/>
            <a:cxnLst/>
            <a:rect l="l" t="t" r="r" b="b"/>
            <a:pathLst>
              <a:path w="9362440" h="1651000">
                <a:moveTo>
                  <a:pt x="0" y="275081"/>
                </a:moveTo>
                <a:lnTo>
                  <a:pt x="4432" y="225643"/>
                </a:lnTo>
                <a:lnTo>
                  <a:pt x="17213" y="179109"/>
                </a:lnTo>
                <a:lnTo>
                  <a:pt x="37563" y="136256"/>
                </a:lnTo>
                <a:lnTo>
                  <a:pt x="64706" y="97863"/>
                </a:lnTo>
                <a:lnTo>
                  <a:pt x="97863" y="64706"/>
                </a:lnTo>
                <a:lnTo>
                  <a:pt x="136256" y="37563"/>
                </a:lnTo>
                <a:lnTo>
                  <a:pt x="179109" y="17213"/>
                </a:lnTo>
                <a:lnTo>
                  <a:pt x="225643" y="4432"/>
                </a:lnTo>
                <a:lnTo>
                  <a:pt x="275081" y="0"/>
                </a:lnTo>
                <a:lnTo>
                  <a:pt x="9086850" y="0"/>
                </a:lnTo>
                <a:lnTo>
                  <a:pt x="9136288" y="4432"/>
                </a:lnTo>
                <a:lnTo>
                  <a:pt x="9182822" y="17213"/>
                </a:lnTo>
                <a:lnTo>
                  <a:pt x="9225675" y="37563"/>
                </a:lnTo>
                <a:lnTo>
                  <a:pt x="9264068" y="64706"/>
                </a:lnTo>
                <a:lnTo>
                  <a:pt x="9297225" y="97863"/>
                </a:lnTo>
                <a:lnTo>
                  <a:pt x="9324368" y="136256"/>
                </a:lnTo>
                <a:lnTo>
                  <a:pt x="9344718" y="179109"/>
                </a:lnTo>
                <a:lnTo>
                  <a:pt x="9357499" y="225643"/>
                </a:lnTo>
                <a:lnTo>
                  <a:pt x="9361932" y="275081"/>
                </a:lnTo>
                <a:lnTo>
                  <a:pt x="9361932" y="1375409"/>
                </a:lnTo>
                <a:lnTo>
                  <a:pt x="9357499" y="1424854"/>
                </a:lnTo>
                <a:lnTo>
                  <a:pt x="9344718" y="1471392"/>
                </a:lnTo>
                <a:lnTo>
                  <a:pt x="9324368" y="1514246"/>
                </a:lnTo>
                <a:lnTo>
                  <a:pt x="9297225" y="1552639"/>
                </a:lnTo>
                <a:lnTo>
                  <a:pt x="9264068" y="1585794"/>
                </a:lnTo>
                <a:lnTo>
                  <a:pt x="9225675" y="1612933"/>
                </a:lnTo>
                <a:lnTo>
                  <a:pt x="9182822" y="1633281"/>
                </a:lnTo>
                <a:lnTo>
                  <a:pt x="9136288" y="1646059"/>
                </a:lnTo>
                <a:lnTo>
                  <a:pt x="9086850" y="1650491"/>
                </a:lnTo>
                <a:lnTo>
                  <a:pt x="275081" y="1650491"/>
                </a:lnTo>
                <a:lnTo>
                  <a:pt x="225643" y="1646059"/>
                </a:lnTo>
                <a:lnTo>
                  <a:pt x="179109" y="1633281"/>
                </a:lnTo>
                <a:lnTo>
                  <a:pt x="136256" y="1612933"/>
                </a:lnTo>
                <a:lnTo>
                  <a:pt x="97863" y="1585794"/>
                </a:lnTo>
                <a:lnTo>
                  <a:pt x="64706" y="1552639"/>
                </a:lnTo>
                <a:lnTo>
                  <a:pt x="37563" y="1514246"/>
                </a:lnTo>
                <a:lnTo>
                  <a:pt x="17213" y="1471392"/>
                </a:lnTo>
                <a:lnTo>
                  <a:pt x="4432" y="1424854"/>
                </a:lnTo>
                <a:lnTo>
                  <a:pt x="0" y="1375409"/>
                </a:lnTo>
                <a:lnTo>
                  <a:pt x="0" y="275081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7498" y="2596134"/>
            <a:ext cx="9124950" cy="3245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Scenario-4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algn="just" marL="680720" marR="6985" indent="4445">
              <a:lnSpc>
                <a:spcPct val="90100"/>
              </a:lnSpc>
            </a:pPr>
            <a:r>
              <a:rPr dirty="0" sz="2200" spc="-5">
                <a:latin typeface="Arial MT"/>
                <a:cs typeface="Arial MT"/>
              </a:rPr>
              <a:t>Income generated </a:t>
            </a:r>
            <a:r>
              <a:rPr dirty="0" sz="2200">
                <a:latin typeface="Arial MT"/>
                <a:cs typeface="Arial MT"/>
              </a:rPr>
              <a:t>from </a:t>
            </a:r>
            <a:r>
              <a:rPr dirty="0" sz="2200" spc="-5">
                <a:latin typeface="Arial MT"/>
                <a:cs typeface="Arial MT"/>
              </a:rPr>
              <a:t>sale (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within or outside </a:t>
            </a:r>
            <a:r>
              <a:rPr dirty="0" sz="2200" spc="-5">
                <a:latin typeface="Arial MT"/>
                <a:cs typeface="Arial MT"/>
              </a:rPr>
              <a:t>the specified area) </a:t>
            </a:r>
            <a:r>
              <a:rPr dirty="0" sz="2200" spc="10">
                <a:latin typeface="Arial MT"/>
                <a:cs typeface="Arial MT"/>
              </a:rPr>
              <a:t>of 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produce </a:t>
            </a:r>
            <a:r>
              <a:rPr dirty="0" sz="2200" spc="-5">
                <a:latin typeface="Arial MT"/>
                <a:cs typeface="Arial MT"/>
              </a:rPr>
              <a:t>that was sourced </a:t>
            </a:r>
            <a:r>
              <a:rPr dirty="0" sz="2200">
                <a:latin typeface="Arial MT"/>
                <a:cs typeface="Arial MT"/>
              </a:rPr>
              <a:t>from </a:t>
            </a:r>
            <a:r>
              <a:rPr dirty="0" sz="2200" spc="-5">
                <a:latin typeface="Arial MT"/>
                <a:cs typeface="Arial MT"/>
              </a:rPr>
              <a:t>within the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specified area </a:t>
            </a:r>
            <a:r>
              <a:rPr dirty="0" sz="2200" spc="5">
                <a:latin typeface="Arial MT"/>
                <a:cs typeface="Arial MT"/>
              </a:rPr>
              <a:t>by </a:t>
            </a:r>
            <a:r>
              <a:rPr dirty="0" sz="2200" spc="-5">
                <a:latin typeface="Arial MT"/>
                <a:cs typeface="Arial MT"/>
              </a:rPr>
              <a:t>member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 a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Scheduled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Tribe.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 algn="just" marL="680720" marR="5080" indent="4445">
              <a:lnSpc>
                <a:spcPct val="90000"/>
              </a:lnSpc>
              <a:spcBef>
                <a:spcPts val="1620"/>
              </a:spcBef>
            </a:pP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Regardless of the place at which payments in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respect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of transaction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were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received,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income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must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deemed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to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be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originated</a:t>
            </a:r>
            <a:r>
              <a:rPr dirty="0" sz="2200" spc="6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from a </a:t>
            </a:r>
            <a:r>
              <a:rPr dirty="0" sz="2200" spc="-6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Sixth Schedule area and, hence, section 10(26) was applicable and </a:t>
            </a:r>
            <a:r>
              <a:rPr dirty="0" sz="220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petitioner</a:t>
            </a:r>
            <a:r>
              <a:rPr dirty="0" sz="2200" spc="2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was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entitled to</a:t>
            </a:r>
            <a:r>
              <a:rPr dirty="0" sz="22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the</a:t>
            </a:r>
            <a:r>
              <a:rPr dirty="0" sz="2200" spc="2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385622"/>
                </a:solidFill>
                <a:latin typeface="Arial MT"/>
                <a:cs typeface="Arial MT"/>
              </a:rPr>
              <a:t>exemption.”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4209" y="837387"/>
            <a:ext cx="31178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1F5F"/>
                </a:solidFill>
              </a:rPr>
              <a:t>SECTION</a:t>
            </a:r>
            <a:r>
              <a:rPr dirty="0" sz="3200" spc="-8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10(26)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985007" y="1423162"/>
            <a:ext cx="609727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32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32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1F5F"/>
                </a:solidFill>
                <a:latin typeface="Arial"/>
                <a:cs typeface="Arial"/>
              </a:rPr>
              <a:t>INCOME</a:t>
            </a:r>
            <a:r>
              <a:rPr dirty="0" sz="32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80" b="1">
                <a:solidFill>
                  <a:srgbClr val="001F5F"/>
                </a:solidFill>
                <a:latin typeface="Arial"/>
                <a:cs typeface="Arial"/>
              </a:rPr>
              <a:t>TAX</a:t>
            </a:r>
            <a:r>
              <a:rPr dirty="0" sz="3200" spc="-1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1F5F"/>
                </a:solidFill>
                <a:latin typeface="Arial"/>
                <a:cs typeface="Arial"/>
              </a:rPr>
              <a:t>ACT</a:t>
            </a:r>
            <a:r>
              <a:rPr dirty="0" sz="32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1F5F"/>
                </a:solidFill>
                <a:latin typeface="Arial"/>
                <a:cs typeface="Arial"/>
              </a:rPr>
              <a:t>1961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388" y="3287267"/>
            <a:ext cx="9806940" cy="2903220"/>
          </a:xfrm>
          <a:custGeom>
            <a:avLst/>
            <a:gdLst/>
            <a:ahLst/>
            <a:cxnLst/>
            <a:rect l="l" t="t" r="r" b="b"/>
            <a:pathLst>
              <a:path w="9806940" h="2903220">
                <a:moveTo>
                  <a:pt x="0" y="483870"/>
                </a:moveTo>
                <a:lnTo>
                  <a:pt x="2215" y="437274"/>
                </a:lnTo>
                <a:lnTo>
                  <a:pt x="8725" y="391930"/>
                </a:lnTo>
                <a:lnTo>
                  <a:pt x="19328" y="348042"/>
                </a:lnTo>
                <a:lnTo>
                  <a:pt x="33821" y="305811"/>
                </a:lnTo>
                <a:lnTo>
                  <a:pt x="52000" y="265442"/>
                </a:lnTo>
                <a:lnTo>
                  <a:pt x="73663" y="227136"/>
                </a:lnTo>
                <a:lnTo>
                  <a:pt x="98607" y="191097"/>
                </a:lnTo>
                <a:lnTo>
                  <a:pt x="126630" y="157527"/>
                </a:lnTo>
                <a:lnTo>
                  <a:pt x="157527" y="126630"/>
                </a:lnTo>
                <a:lnTo>
                  <a:pt x="191097" y="98607"/>
                </a:lnTo>
                <a:lnTo>
                  <a:pt x="227136" y="73663"/>
                </a:lnTo>
                <a:lnTo>
                  <a:pt x="265442" y="52000"/>
                </a:lnTo>
                <a:lnTo>
                  <a:pt x="305811" y="33821"/>
                </a:lnTo>
                <a:lnTo>
                  <a:pt x="348042" y="19328"/>
                </a:lnTo>
                <a:lnTo>
                  <a:pt x="391930" y="8725"/>
                </a:lnTo>
                <a:lnTo>
                  <a:pt x="437274" y="2215"/>
                </a:lnTo>
                <a:lnTo>
                  <a:pt x="483869" y="0"/>
                </a:lnTo>
                <a:lnTo>
                  <a:pt x="9323069" y="0"/>
                </a:lnTo>
                <a:lnTo>
                  <a:pt x="9369665" y="2215"/>
                </a:lnTo>
                <a:lnTo>
                  <a:pt x="9415009" y="8725"/>
                </a:lnTo>
                <a:lnTo>
                  <a:pt x="9458897" y="19328"/>
                </a:lnTo>
                <a:lnTo>
                  <a:pt x="9501128" y="33821"/>
                </a:lnTo>
                <a:lnTo>
                  <a:pt x="9541497" y="52000"/>
                </a:lnTo>
                <a:lnTo>
                  <a:pt x="9579803" y="73663"/>
                </a:lnTo>
                <a:lnTo>
                  <a:pt x="9615842" y="98607"/>
                </a:lnTo>
                <a:lnTo>
                  <a:pt x="9649412" y="126630"/>
                </a:lnTo>
                <a:lnTo>
                  <a:pt x="9680309" y="157527"/>
                </a:lnTo>
                <a:lnTo>
                  <a:pt x="9708332" y="191097"/>
                </a:lnTo>
                <a:lnTo>
                  <a:pt x="9733276" y="227136"/>
                </a:lnTo>
                <a:lnTo>
                  <a:pt x="9754939" y="265442"/>
                </a:lnTo>
                <a:lnTo>
                  <a:pt x="9773118" y="305811"/>
                </a:lnTo>
                <a:lnTo>
                  <a:pt x="9787611" y="348042"/>
                </a:lnTo>
                <a:lnTo>
                  <a:pt x="9798214" y="391930"/>
                </a:lnTo>
                <a:lnTo>
                  <a:pt x="9804724" y="437274"/>
                </a:lnTo>
                <a:lnTo>
                  <a:pt x="9806940" y="483870"/>
                </a:lnTo>
                <a:lnTo>
                  <a:pt x="9806940" y="2419337"/>
                </a:lnTo>
                <a:lnTo>
                  <a:pt x="9804724" y="2465939"/>
                </a:lnTo>
                <a:lnTo>
                  <a:pt x="9798214" y="2511287"/>
                </a:lnTo>
                <a:lnTo>
                  <a:pt x="9787611" y="2555179"/>
                </a:lnTo>
                <a:lnTo>
                  <a:pt x="9773118" y="2597413"/>
                </a:lnTo>
                <a:lnTo>
                  <a:pt x="9754939" y="2637784"/>
                </a:lnTo>
                <a:lnTo>
                  <a:pt x="9733276" y="2676091"/>
                </a:lnTo>
                <a:lnTo>
                  <a:pt x="9708332" y="2712131"/>
                </a:lnTo>
                <a:lnTo>
                  <a:pt x="9680309" y="2745700"/>
                </a:lnTo>
                <a:lnTo>
                  <a:pt x="9649412" y="2776597"/>
                </a:lnTo>
                <a:lnTo>
                  <a:pt x="9615842" y="2804618"/>
                </a:lnTo>
                <a:lnTo>
                  <a:pt x="9579803" y="2829561"/>
                </a:lnTo>
                <a:lnTo>
                  <a:pt x="9541497" y="2851223"/>
                </a:lnTo>
                <a:lnTo>
                  <a:pt x="9501128" y="2869401"/>
                </a:lnTo>
                <a:lnTo>
                  <a:pt x="9458897" y="2883893"/>
                </a:lnTo>
                <a:lnTo>
                  <a:pt x="9415009" y="2894495"/>
                </a:lnTo>
                <a:lnTo>
                  <a:pt x="9369665" y="2901004"/>
                </a:lnTo>
                <a:lnTo>
                  <a:pt x="9323069" y="2903220"/>
                </a:lnTo>
                <a:lnTo>
                  <a:pt x="483869" y="2903220"/>
                </a:lnTo>
                <a:lnTo>
                  <a:pt x="437274" y="2901004"/>
                </a:lnTo>
                <a:lnTo>
                  <a:pt x="391930" y="2894495"/>
                </a:lnTo>
                <a:lnTo>
                  <a:pt x="348042" y="2883893"/>
                </a:lnTo>
                <a:lnTo>
                  <a:pt x="305811" y="2869401"/>
                </a:lnTo>
                <a:lnTo>
                  <a:pt x="265442" y="2851223"/>
                </a:lnTo>
                <a:lnTo>
                  <a:pt x="227136" y="2829561"/>
                </a:lnTo>
                <a:lnTo>
                  <a:pt x="191097" y="2804618"/>
                </a:lnTo>
                <a:lnTo>
                  <a:pt x="157527" y="2776597"/>
                </a:lnTo>
                <a:lnTo>
                  <a:pt x="126630" y="2745700"/>
                </a:lnTo>
                <a:lnTo>
                  <a:pt x="98607" y="2712131"/>
                </a:lnTo>
                <a:lnTo>
                  <a:pt x="73663" y="2676091"/>
                </a:lnTo>
                <a:lnTo>
                  <a:pt x="52000" y="2637784"/>
                </a:lnTo>
                <a:lnTo>
                  <a:pt x="33821" y="2597413"/>
                </a:lnTo>
                <a:lnTo>
                  <a:pt x="19328" y="2555179"/>
                </a:lnTo>
                <a:lnTo>
                  <a:pt x="8725" y="2511287"/>
                </a:lnTo>
                <a:lnTo>
                  <a:pt x="2215" y="2465939"/>
                </a:lnTo>
                <a:lnTo>
                  <a:pt x="0" y="2419337"/>
                </a:lnTo>
                <a:lnTo>
                  <a:pt x="0" y="483870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1537" y="1486027"/>
            <a:ext cx="9882505" cy="438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Scenario-5</a:t>
            </a:r>
            <a:endParaRPr sz="1800">
              <a:latin typeface="Arial"/>
              <a:cs typeface="Arial"/>
            </a:endParaRPr>
          </a:p>
          <a:p>
            <a:pPr marL="775970" marR="93345" indent="-20320">
              <a:lnSpc>
                <a:spcPct val="100000"/>
              </a:lnSpc>
              <a:spcBef>
                <a:spcPts val="1775"/>
              </a:spcBef>
            </a:pPr>
            <a:r>
              <a:rPr dirty="0" sz="2000">
                <a:latin typeface="Arial MT"/>
                <a:cs typeface="Arial MT"/>
              </a:rPr>
              <a:t>Whether exemption available to a member of Khasi </a:t>
            </a:r>
            <a:r>
              <a:rPr dirty="0" sz="2000" spc="-15">
                <a:latin typeface="Arial MT"/>
                <a:cs typeface="Arial MT"/>
              </a:rPr>
              <a:t>Tribe </a:t>
            </a:r>
            <a:r>
              <a:rPr dirty="0" sz="2000">
                <a:latin typeface="Arial MT"/>
                <a:cs typeface="Arial MT"/>
              </a:rPr>
              <a:t>under section 10(26)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would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 available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even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if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income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was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earned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by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him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not</a:t>
            </a:r>
            <a:r>
              <a:rPr dirty="0" sz="20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as</a:t>
            </a:r>
            <a:r>
              <a:rPr dirty="0" sz="20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an individual but</a:t>
            </a:r>
            <a:r>
              <a:rPr dirty="0" sz="20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as </a:t>
            </a:r>
            <a:r>
              <a:rPr dirty="0" sz="2000" spc="-5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dirty="0" sz="20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group</a:t>
            </a:r>
            <a:r>
              <a:rPr dirty="0" sz="20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individuals comprising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members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his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family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775970" marR="5080" indent="-24765">
              <a:lnSpc>
                <a:spcPct val="100000"/>
              </a:lnSpc>
              <a:spcBef>
                <a:spcPts val="1880"/>
              </a:spcBef>
            </a:pPr>
            <a:r>
              <a:rPr dirty="0" sz="2000">
                <a:latin typeface="Arial MT"/>
                <a:cs typeface="Arial MT"/>
              </a:rPr>
              <a:t>The benefit is confined to tribal people residing in specified areas and that too is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available only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respect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income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accruing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arising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them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from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any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source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such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areas.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algn="just" marL="775970" marR="131445" indent="685800">
              <a:lnSpc>
                <a:spcPct val="100000"/>
              </a:lnSpc>
              <a:spcBef>
                <a:spcPts val="1860"/>
              </a:spcBef>
            </a:pP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Hon’ble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Court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held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that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benefit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exemption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under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section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10(26)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would be available even in cases where the income accrues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not to an individual </a:t>
            </a:r>
            <a:r>
              <a:rPr dirty="0" sz="2000" spc="-5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member</a:t>
            </a:r>
            <a:r>
              <a:rPr dirty="0" sz="200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dirty="0" sz="20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Khasi</a:t>
            </a:r>
            <a:r>
              <a:rPr dirty="0" sz="2000" spc="-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Arial MT"/>
                <a:cs typeface="Arial MT"/>
              </a:rPr>
              <a:t>Tribe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but</a:t>
            </a:r>
            <a:r>
              <a:rPr dirty="0" sz="20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dirty="0" sz="20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dirty="0" sz="20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family</a:t>
            </a:r>
            <a:r>
              <a:rPr dirty="0" sz="20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comprising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such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members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4139" y="319786"/>
            <a:ext cx="6097270" cy="9531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650"/>
              </a:lnSpc>
              <a:spcBef>
                <a:spcPts val="100"/>
              </a:spcBef>
            </a:pPr>
            <a:r>
              <a:rPr dirty="0" sz="3200">
                <a:solidFill>
                  <a:srgbClr val="001F5F"/>
                </a:solidFill>
              </a:rPr>
              <a:t>SECTION</a:t>
            </a:r>
            <a:r>
              <a:rPr dirty="0" sz="3200" spc="-5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10(26)</a:t>
            </a:r>
            <a:endParaRPr sz="3200"/>
          </a:p>
          <a:p>
            <a:pPr algn="ctr">
              <a:lnSpc>
                <a:spcPts val="3650"/>
              </a:lnSpc>
            </a:pPr>
            <a:r>
              <a:rPr dirty="0" sz="3200">
                <a:solidFill>
                  <a:srgbClr val="001F5F"/>
                </a:solidFill>
              </a:rPr>
              <a:t>OF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THE</a:t>
            </a:r>
            <a:r>
              <a:rPr dirty="0" sz="3200" spc="-2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INCOME</a:t>
            </a:r>
            <a:r>
              <a:rPr dirty="0" sz="3200" spc="-20">
                <a:solidFill>
                  <a:srgbClr val="001F5F"/>
                </a:solidFill>
              </a:rPr>
              <a:t> </a:t>
            </a:r>
            <a:r>
              <a:rPr dirty="0" sz="3200" spc="-80">
                <a:solidFill>
                  <a:srgbClr val="001F5F"/>
                </a:solidFill>
              </a:rPr>
              <a:t>TAX</a:t>
            </a:r>
            <a:r>
              <a:rPr dirty="0" sz="3200" spc="-145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ACT</a:t>
            </a:r>
            <a:r>
              <a:rPr dirty="0" sz="3200" spc="-15">
                <a:solidFill>
                  <a:srgbClr val="001F5F"/>
                </a:solidFill>
              </a:rPr>
              <a:t> </a:t>
            </a:r>
            <a:r>
              <a:rPr dirty="0" sz="3200" spc="-5">
                <a:solidFill>
                  <a:srgbClr val="001F5F"/>
                </a:solidFill>
              </a:rPr>
              <a:t>1961</a:t>
            </a:r>
            <a:endParaRPr sz="3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36878"/>
            <a:ext cx="58426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Sec.</a:t>
            </a:r>
            <a:r>
              <a:rPr dirty="0" sz="4000" spc="-20"/>
              <a:t> </a:t>
            </a:r>
            <a:r>
              <a:rPr dirty="0" sz="4000" spc="-5"/>
              <a:t>195</a:t>
            </a:r>
            <a:r>
              <a:rPr dirty="0" sz="4000" spc="5"/>
              <a:t> </a:t>
            </a:r>
            <a:r>
              <a:rPr dirty="0" sz="4000" spc="-5"/>
              <a:t>(TDS) from</a:t>
            </a:r>
            <a:r>
              <a:rPr dirty="0" sz="4000" spc="20"/>
              <a:t> </a:t>
            </a:r>
            <a:r>
              <a:rPr dirty="0" sz="4000" spc="-5"/>
              <a:t>NRI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45844" y="3589147"/>
            <a:ext cx="9739630" cy="212407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12700" marR="5715" indent="4445">
              <a:lnSpc>
                <a:spcPts val="2380"/>
              </a:lnSpc>
              <a:spcBef>
                <a:spcPts val="390"/>
              </a:spcBef>
            </a:pP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195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covers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TDS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deductions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transactions/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payments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Non- 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Resident 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Indians</a:t>
            </a:r>
            <a:r>
              <a:rPr dirty="0" sz="2200">
                <a:latin typeface="Arial MT"/>
                <a:cs typeface="Arial MT"/>
              </a:rPr>
              <a:t>. </a:t>
            </a:r>
            <a:r>
              <a:rPr dirty="0" sz="2200" spc="-5">
                <a:latin typeface="Arial MT"/>
                <a:cs typeface="Arial MT"/>
              </a:rPr>
              <a:t>Any entity (resident or </a:t>
            </a:r>
            <a:r>
              <a:rPr dirty="0" sz="2200">
                <a:latin typeface="Arial MT"/>
                <a:cs typeface="Arial MT"/>
              </a:rPr>
              <a:t>non-resident) who </a:t>
            </a:r>
            <a:r>
              <a:rPr dirty="0" sz="2200" spc="-5">
                <a:latin typeface="Arial MT"/>
                <a:cs typeface="Arial MT"/>
              </a:rPr>
              <a:t>pays any amount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other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salary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non-resident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deduct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 algn="just" marL="12700" marR="5080">
              <a:lnSpc>
                <a:spcPts val="2380"/>
              </a:lnSpc>
              <a:spcBef>
                <a:spcPts val="1610"/>
              </a:spcBef>
            </a:pPr>
            <a:r>
              <a:rPr dirty="0" sz="2200" spc="-5">
                <a:latin typeface="Arial MT"/>
                <a:cs typeface="Arial MT"/>
              </a:rPr>
              <a:t>There is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no such threshold limit </a:t>
            </a:r>
            <a:r>
              <a:rPr dirty="0" sz="2200" spc="-5">
                <a:latin typeface="Arial MT"/>
                <a:cs typeface="Arial MT"/>
              </a:rPr>
              <a:t>on </a:t>
            </a:r>
            <a:r>
              <a:rPr dirty="0" sz="2200">
                <a:latin typeface="Arial MT"/>
                <a:cs typeface="Arial MT"/>
              </a:rPr>
              <a:t>deductions. </a:t>
            </a:r>
            <a:r>
              <a:rPr dirty="0" sz="2200" spc="-5">
                <a:latin typeface="Arial MT"/>
                <a:cs typeface="Arial MT"/>
              </a:rPr>
              <a:t>In other </a:t>
            </a:r>
            <a:r>
              <a:rPr dirty="0" sz="2200">
                <a:latin typeface="Arial MT"/>
                <a:cs typeface="Arial MT"/>
              </a:rPr>
              <a:t>words, </a:t>
            </a:r>
            <a:r>
              <a:rPr dirty="0" sz="2200" spc="-5">
                <a:latin typeface="Arial MT"/>
                <a:cs typeface="Arial MT"/>
              </a:rPr>
              <a:t>irrespective of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sum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35">
                <a:latin typeface="Arial MT"/>
                <a:cs typeface="Arial MT"/>
              </a:rPr>
              <a:t>money,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TDS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deducted.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3528" y="744093"/>
            <a:ext cx="3190875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82930" marR="5080" indent="-31115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Export commission which </a:t>
            </a:r>
            <a:r>
              <a:rPr dirty="0" spc="-930"/>
              <a:t> </a:t>
            </a:r>
            <a:r>
              <a:rPr dirty="0" spc="-5"/>
              <a:t>did</a:t>
            </a:r>
            <a:r>
              <a:rPr dirty="0" spc="-15"/>
              <a:t> </a:t>
            </a:r>
            <a:r>
              <a:rPr dirty="0" spc="-5"/>
              <a:t>not</a:t>
            </a:r>
            <a:r>
              <a:rPr dirty="0"/>
              <a:t> </a:t>
            </a:r>
            <a:r>
              <a:rPr dirty="0" spc="-5"/>
              <a:t>lead to</a:t>
            </a:r>
            <a:r>
              <a:rPr dirty="0"/>
              <a:t> </a:t>
            </a:r>
            <a:r>
              <a:rPr dirty="0" spc="-5"/>
              <a:t>taxation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7737" y="1990090"/>
            <a:ext cx="10194290" cy="3844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Scenario-1</a:t>
            </a:r>
            <a:endParaRPr sz="1800">
              <a:latin typeface="Arial"/>
              <a:cs typeface="Arial"/>
            </a:endParaRPr>
          </a:p>
          <a:p>
            <a:pPr algn="just" marL="241300" marR="5080" indent="-228600">
              <a:lnSpc>
                <a:spcPct val="120000"/>
              </a:lnSpc>
              <a:spcBef>
                <a:spcPts val="1560"/>
              </a:spcBef>
              <a:buChar char="•"/>
              <a:tabLst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The Assessee had made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payments to foreign commission 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agents</a:t>
            </a:r>
            <a:r>
              <a:rPr dirty="0" sz="2200">
                <a:latin typeface="Arial MT"/>
                <a:cs typeface="Arial MT"/>
              </a:rPr>
              <a:t>, </a:t>
            </a:r>
            <a:r>
              <a:rPr dirty="0" sz="2200" spc="-5">
                <a:latin typeface="Arial MT"/>
                <a:cs typeface="Arial MT"/>
              </a:rPr>
              <a:t>non-residents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overseas brokers, who had no PE or business activities in India and the services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were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also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rendered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outside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India.</a:t>
            </a:r>
            <a:endParaRPr sz="2200">
              <a:latin typeface="Arial MT"/>
              <a:cs typeface="Arial MT"/>
            </a:endParaRPr>
          </a:p>
          <a:p>
            <a:pPr marL="241300" marR="119380" indent="-228600">
              <a:lnSpc>
                <a:spcPct val="12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brokers/foreign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agents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was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not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chargeable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 India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they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do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not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have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any</a:t>
            </a:r>
            <a:r>
              <a:rPr dirty="0" sz="2200" spc="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business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connection</a:t>
            </a:r>
            <a:r>
              <a:rPr dirty="0" sz="2200" spc="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Sec.9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IT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Act.These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brokers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procure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export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orders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overseas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assessee </a:t>
            </a:r>
            <a:r>
              <a:rPr dirty="0" sz="2200" spc="-5">
                <a:latin typeface="Arial MT"/>
                <a:cs typeface="Arial MT"/>
              </a:rPr>
              <a:t>against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said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commission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paid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through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proper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banking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channels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foreign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currency,</a:t>
            </a:r>
            <a:r>
              <a:rPr dirty="0" sz="2200" spc="10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no </a:t>
            </a:r>
            <a:r>
              <a:rPr dirty="0" sz="2200" spc="-6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income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is deemed</a:t>
            </a:r>
            <a:r>
              <a:rPr dirty="0" sz="2200" spc="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to accrue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arise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dirty="0" sz="2200" spc="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them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India.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658" y="487121"/>
            <a:ext cx="7639050" cy="1040765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496695" marR="5080" indent="-1484630">
              <a:lnSpc>
                <a:spcPts val="3779"/>
              </a:lnSpc>
              <a:spcBef>
                <a:spcPts val="580"/>
              </a:spcBef>
            </a:pPr>
            <a:r>
              <a:rPr dirty="0" sz="3500"/>
              <a:t>Payments</a:t>
            </a:r>
            <a:r>
              <a:rPr dirty="0" sz="3500" spc="-20"/>
              <a:t> </a:t>
            </a:r>
            <a:r>
              <a:rPr dirty="0" sz="3500"/>
              <a:t>made</a:t>
            </a:r>
            <a:r>
              <a:rPr dirty="0" sz="3500" spc="-5"/>
              <a:t> </a:t>
            </a:r>
            <a:r>
              <a:rPr dirty="0" sz="3500"/>
              <a:t>to</a:t>
            </a:r>
            <a:r>
              <a:rPr dirty="0" sz="3500" spc="-5"/>
              <a:t> foreign</a:t>
            </a:r>
            <a:r>
              <a:rPr dirty="0" sz="3500" spc="-20"/>
              <a:t> </a:t>
            </a:r>
            <a:r>
              <a:rPr dirty="0" sz="3500"/>
              <a:t>law</a:t>
            </a:r>
            <a:r>
              <a:rPr dirty="0" sz="3500" spc="-5"/>
              <a:t> </a:t>
            </a:r>
            <a:r>
              <a:rPr dirty="0" sz="3500"/>
              <a:t>firms </a:t>
            </a:r>
            <a:r>
              <a:rPr dirty="0" sz="3500" spc="-955"/>
              <a:t> </a:t>
            </a:r>
            <a:r>
              <a:rPr dirty="0" sz="3500" spc="-5"/>
              <a:t>which </a:t>
            </a:r>
            <a:r>
              <a:rPr dirty="0" sz="3500"/>
              <a:t>lead to </a:t>
            </a:r>
            <a:r>
              <a:rPr dirty="0" sz="3500" spc="-5"/>
              <a:t>taxation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59358" y="1914899"/>
            <a:ext cx="10610850" cy="399796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800" spc="-5" b="1">
                <a:latin typeface="Arial"/>
                <a:cs typeface="Arial"/>
              </a:rPr>
              <a:t>Scenario-2</a:t>
            </a:r>
            <a:endParaRPr sz="1800">
              <a:latin typeface="Arial"/>
              <a:cs typeface="Arial"/>
            </a:endParaRPr>
          </a:p>
          <a:p>
            <a:pPr algn="just" marL="325120" marR="2817495" indent="-228600">
              <a:lnSpc>
                <a:spcPct val="120000"/>
              </a:lnSpc>
              <a:spcBef>
                <a:spcPts val="445"/>
              </a:spcBef>
              <a:buChar char="•"/>
              <a:tabLst>
                <a:tab pos="325755" algn="l"/>
              </a:tabLst>
            </a:pP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assessee </a:t>
            </a:r>
            <a:r>
              <a:rPr dirty="0" sz="2200" spc="-5">
                <a:latin typeface="Arial MT"/>
                <a:cs typeface="Arial MT"/>
              </a:rPr>
              <a:t>was engaging </a:t>
            </a:r>
            <a:r>
              <a:rPr dirty="0" sz="2200">
                <a:latin typeface="Arial MT"/>
                <a:cs typeface="Arial MT"/>
              </a:rPr>
              <a:t>in </a:t>
            </a:r>
            <a:r>
              <a:rPr dirty="0" sz="2200" spc="-5">
                <a:latin typeface="Arial MT"/>
                <a:cs typeface="Arial MT"/>
              </a:rPr>
              <a:t>the business of advisory and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processing services relating to trademark, patents and other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intellectual property rights etc.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by deploying attorney </a:t>
            </a:r>
            <a:r>
              <a:rPr dirty="0" sz="2200" spc="-5">
                <a:latin typeface="Arial MT"/>
                <a:cs typeface="Arial MT"/>
              </a:rPr>
              <a:t>abroad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outsourcing the</a:t>
            </a:r>
            <a:r>
              <a:rPr dirty="0" sz="2200" spc="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registration process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 them.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550">
              <a:latin typeface="Arial MT"/>
              <a:cs typeface="Arial MT"/>
            </a:endParaRPr>
          </a:p>
          <a:p>
            <a:pPr marL="241300" marR="5080" indent="-228600">
              <a:lnSpc>
                <a:spcPct val="12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It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>
                <a:latin typeface="Arial MT"/>
                <a:cs typeface="Arial MT"/>
              </a:rPr>
              <a:t> held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that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subject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remittances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made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assessee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foreign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attorneys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are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‘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Fee</a:t>
            </a:r>
            <a:r>
              <a:rPr dirty="0" sz="22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dirty="0" sz="2200" spc="-30">
                <a:solidFill>
                  <a:srgbClr val="FF0000"/>
                </a:solidFill>
                <a:latin typeface="Arial MT"/>
                <a:cs typeface="Arial MT"/>
              </a:rPr>
              <a:t> Technical</a:t>
            </a:r>
            <a:r>
              <a:rPr dirty="0" sz="22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Services</a:t>
            </a:r>
            <a:r>
              <a:rPr dirty="0" sz="2200" spc="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hence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would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deemed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accrue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India.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6631" y="2257044"/>
            <a:ext cx="2961131" cy="19751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227" y="629792"/>
            <a:ext cx="95580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NIL/LOWER</a:t>
            </a:r>
            <a:r>
              <a:rPr dirty="0" sz="3600" spc="-10"/>
              <a:t> </a:t>
            </a:r>
            <a:r>
              <a:rPr dirty="0" sz="3600" spc="-90"/>
              <a:t>TAX</a:t>
            </a:r>
            <a:r>
              <a:rPr dirty="0" sz="3600" spc="-15"/>
              <a:t> </a:t>
            </a:r>
            <a:r>
              <a:rPr dirty="0" sz="3600"/>
              <a:t>DEDUCTION</a:t>
            </a:r>
            <a:r>
              <a:rPr dirty="0" sz="3600" spc="-45"/>
              <a:t> </a:t>
            </a:r>
            <a:r>
              <a:rPr dirty="0" sz="3600" spc="-25"/>
              <a:t>CERTIFICATE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874493" y="3358873"/>
            <a:ext cx="3773804" cy="2456815"/>
            <a:chOff x="7874493" y="3358873"/>
            <a:chExt cx="3773804" cy="2456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4493" y="3358873"/>
              <a:ext cx="3773453" cy="24567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8328" y="3429000"/>
              <a:ext cx="3610355" cy="23119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3295" y="1948053"/>
            <a:ext cx="10415905" cy="3629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Arial MT"/>
                <a:cs typeface="Arial MT"/>
              </a:rPr>
              <a:t>The </a:t>
            </a:r>
            <a:r>
              <a:rPr dirty="0" sz="2100">
                <a:latin typeface="Arial MT"/>
                <a:cs typeface="Arial MT"/>
              </a:rPr>
              <a:t>assessee </a:t>
            </a:r>
            <a:r>
              <a:rPr dirty="0" sz="2100" spc="-5">
                <a:latin typeface="Arial MT"/>
                <a:cs typeface="Arial MT"/>
              </a:rPr>
              <a:t>has obtained Nil/Lower </a:t>
            </a:r>
            <a:r>
              <a:rPr dirty="0" sz="2100">
                <a:latin typeface="Arial MT"/>
                <a:cs typeface="Arial MT"/>
              </a:rPr>
              <a:t>tax </a:t>
            </a:r>
            <a:r>
              <a:rPr dirty="0" sz="2100" spc="-5">
                <a:latin typeface="Arial MT"/>
                <a:cs typeface="Arial MT"/>
              </a:rPr>
              <a:t>deduction Certificate </a:t>
            </a:r>
            <a:r>
              <a:rPr dirty="0" sz="2100">
                <a:latin typeface="Arial MT"/>
                <a:cs typeface="Arial MT"/>
              </a:rPr>
              <a:t>from the Income tax 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Authority.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Whether</a:t>
            </a:r>
            <a:r>
              <a:rPr dirty="0" sz="2100" spc="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relevant income can </a:t>
            </a:r>
            <a:r>
              <a:rPr dirty="0" sz="2100">
                <a:latin typeface="Arial MT"/>
                <a:cs typeface="Arial MT"/>
              </a:rPr>
              <a:t>still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be taxed </a:t>
            </a:r>
            <a:r>
              <a:rPr dirty="0" sz="2100">
                <a:latin typeface="Arial MT"/>
                <a:cs typeface="Arial MT"/>
              </a:rPr>
              <a:t>if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found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-5">
                <a:latin typeface="Arial MT"/>
                <a:cs typeface="Arial MT"/>
              </a:rPr>
              <a:t> be chargeable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tax </a:t>
            </a:r>
            <a:r>
              <a:rPr dirty="0" sz="2100" spc="-56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during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assessment?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650">
              <a:latin typeface="Arial MT"/>
              <a:cs typeface="Arial MT"/>
            </a:endParaRPr>
          </a:p>
          <a:p>
            <a:pPr marL="12700" marR="3976370">
              <a:lnSpc>
                <a:spcPct val="100000"/>
              </a:lnSpc>
            </a:pPr>
            <a:r>
              <a:rPr dirty="0" sz="2100" spc="-50">
                <a:solidFill>
                  <a:srgbClr val="C00000"/>
                </a:solidFill>
                <a:latin typeface="Arial MT"/>
                <a:cs typeface="Arial MT"/>
              </a:rPr>
              <a:t>Yes.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In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case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</a:t>
            </a:r>
            <a:r>
              <a:rPr dirty="0" sz="2100" spc="-114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Aditya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Birla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Nuvo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Limited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Vs.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0">
                <a:latin typeface="Arial MT"/>
                <a:cs typeface="Arial MT"/>
              </a:rPr>
              <a:t>DDIT, </a:t>
            </a:r>
            <a:r>
              <a:rPr dirty="0" sz="2100" spc="-57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the Hon’ble </a:t>
            </a:r>
            <a:r>
              <a:rPr dirty="0" sz="2100">
                <a:latin typeface="Arial MT"/>
                <a:cs typeface="Arial MT"/>
              </a:rPr>
              <a:t>Bombay </a:t>
            </a:r>
            <a:r>
              <a:rPr dirty="0" sz="2100" spc="-5">
                <a:latin typeface="Arial MT"/>
                <a:cs typeface="Arial MT"/>
              </a:rPr>
              <a:t>High </a:t>
            </a:r>
            <a:r>
              <a:rPr dirty="0" sz="2100" spc="-10">
                <a:latin typeface="Arial MT"/>
                <a:cs typeface="Arial MT"/>
              </a:rPr>
              <a:t>Court </a:t>
            </a:r>
            <a:r>
              <a:rPr dirty="0" sz="2100" spc="-5">
                <a:latin typeface="Arial MT"/>
                <a:cs typeface="Arial MT"/>
              </a:rPr>
              <a:t>observed that after 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detailed </a:t>
            </a:r>
            <a:r>
              <a:rPr dirty="0" sz="2100" spc="-25">
                <a:latin typeface="Arial MT"/>
                <a:cs typeface="Arial MT"/>
              </a:rPr>
              <a:t>enquiry, </a:t>
            </a:r>
            <a:r>
              <a:rPr dirty="0" sz="2100" spc="-5">
                <a:latin typeface="Arial MT"/>
                <a:cs typeface="Arial MT"/>
              </a:rPr>
              <a:t>analysis </a:t>
            </a:r>
            <a:r>
              <a:rPr dirty="0" sz="2100">
                <a:latin typeface="Arial MT"/>
                <a:cs typeface="Arial MT"/>
              </a:rPr>
              <a:t>of documents, critical 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evaluation </a:t>
            </a:r>
            <a:r>
              <a:rPr dirty="0" sz="2100">
                <a:latin typeface="Arial MT"/>
                <a:cs typeface="Arial MT"/>
              </a:rPr>
              <a:t>of the </a:t>
            </a:r>
            <a:r>
              <a:rPr dirty="0" sz="2100" spc="-5">
                <a:latin typeface="Arial MT"/>
                <a:cs typeface="Arial MT"/>
              </a:rPr>
              <a:t>substance </a:t>
            </a:r>
            <a:r>
              <a:rPr dirty="0" sz="2100">
                <a:latin typeface="Arial MT"/>
                <a:cs typeface="Arial MT"/>
              </a:rPr>
              <a:t>of the </a:t>
            </a:r>
            <a:r>
              <a:rPr dirty="0" sz="2100" spc="-5">
                <a:latin typeface="Arial MT"/>
                <a:cs typeface="Arial MT"/>
              </a:rPr>
              <a:t>transaction, etc, </a:t>
            </a:r>
            <a:r>
              <a:rPr dirty="0" sz="2100">
                <a:latin typeface="Arial MT"/>
                <a:cs typeface="Arial MT"/>
              </a:rPr>
              <a:t>the </a:t>
            </a:r>
            <a:r>
              <a:rPr dirty="0" sz="2100" spc="-570"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AO is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well within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his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right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to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depart from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the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stand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taken</a:t>
            </a:r>
            <a:r>
              <a:rPr dirty="0" sz="2100" spc="-2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while</a:t>
            </a:r>
            <a:r>
              <a:rPr dirty="0" sz="2100" spc="-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issuing</a:t>
            </a:r>
            <a:r>
              <a:rPr dirty="0" sz="2100" spc="-2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NIL</a:t>
            </a:r>
            <a:r>
              <a:rPr dirty="0" sz="2100" spc="-8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deduction</a:t>
            </a:r>
            <a:r>
              <a:rPr dirty="0" sz="2100" spc="-3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certificates.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363" y="716991"/>
            <a:ext cx="10634345" cy="549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Arial MT"/>
                <a:cs typeface="Arial MT"/>
              </a:rPr>
              <a:t>Whether application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u/s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195(2)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has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be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FF0000"/>
                </a:solidFill>
                <a:latin typeface="Arial MT"/>
                <a:cs typeface="Arial MT"/>
              </a:rPr>
              <a:t>made </a:t>
            </a:r>
            <a:r>
              <a:rPr dirty="0" sz="2100" spc="-15">
                <a:solidFill>
                  <a:srgbClr val="FF0000"/>
                </a:solidFill>
                <a:latin typeface="Arial MT"/>
                <a:cs typeface="Arial MT"/>
              </a:rPr>
              <a:t>compulsorily</a:t>
            </a:r>
            <a:r>
              <a:rPr dirty="0" sz="2100" spc="-15">
                <a:latin typeface="Arial MT"/>
                <a:cs typeface="Arial MT"/>
              </a:rPr>
              <a:t>, </a:t>
            </a:r>
            <a:r>
              <a:rPr dirty="0" sz="2100" spc="-5">
                <a:latin typeface="Arial MT"/>
                <a:cs typeface="Arial MT"/>
              </a:rPr>
              <a:t>even though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 sum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 spc="-5">
                <a:latin typeface="Arial MT"/>
                <a:cs typeface="Arial MT"/>
              </a:rPr>
              <a:t>payable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is not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chargeable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tax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under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 </a:t>
            </a:r>
            <a:r>
              <a:rPr dirty="0" sz="2100" spc="-5">
                <a:latin typeface="Arial MT"/>
                <a:cs typeface="Arial MT"/>
              </a:rPr>
              <a:t>provisions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 the</a:t>
            </a:r>
            <a:r>
              <a:rPr dirty="0" sz="2100" spc="-1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Act?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2100">
                <a:latin typeface="Arial MT"/>
                <a:cs typeface="Arial MT"/>
              </a:rPr>
              <a:t>Ans: In the case of </a:t>
            </a:r>
            <a:r>
              <a:rPr dirty="0" sz="2100" spc="-10">
                <a:latin typeface="Arial MT"/>
                <a:cs typeface="Arial MT"/>
              </a:rPr>
              <a:t>Transmission </a:t>
            </a:r>
            <a:r>
              <a:rPr dirty="0" sz="2100" spc="-5">
                <a:latin typeface="Arial MT"/>
                <a:cs typeface="Arial MT"/>
              </a:rPr>
              <a:t>Corporation </a:t>
            </a:r>
            <a:r>
              <a:rPr dirty="0" sz="2100">
                <a:latin typeface="Arial MT"/>
                <a:cs typeface="Arial MT"/>
              </a:rPr>
              <a:t>of AP Ltd, </a:t>
            </a:r>
            <a:r>
              <a:rPr dirty="0" sz="2100" spc="-5">
                <a:latin typeface="Arial MT"/>
                <a:cs typeface="Arial MT"/>
              </a:rPr>
              <a:t>(1999) (239 </a:t>
            </a:r>
            <a:r>
              <a:rPr dirty="0" sz="2100">
                <a:latin typeface="Arial MT"/>
                <a:cs typeface="Arial MT"/>
              </a:rPr>
              <a:t>ITR </a:t>
            </a:r>
            <a:r>
              <a:rPr dirty="0" sz="2100" spc="-5">
                <a:latin typeface="Arial MT"/>
                <a:cs typeface="Arial MT"/>
              </a:rPr>
              <a:t>587) </a:t>
            </a:r>
            <a:r>
              <a:rPr dirty="0" sz="2100">
                <a:latin typeface="Arial MT"/>
                <a:cs typeface="Arial MT"/>
              </a:rPr>
              <a:t>(SC)The 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H</a:t>
            </a:r>
            <a:r>
              <a:rPr dirty="0" sz="2100" spc="-10">
                <a:latin typeface="Arial MT"/>
                <a:cs typeface="Arial MT"/>
              </a:rPr>
              <a:t>o</a:t>
            </a:r>
            <a:r>
              <a:rPr dirty="0" sz="2100" spc="-5">
                <a:latin typeface="Arial MT"/>
                <a:cs typeface="Arial MT"/>
              </a:rPr>
              <a:t>n’bl</a:t>
            </a:r>
            <a:r>
              <a:rPr dirty="0" sz="2100">
                <a:latin typeface="Arial MT"/>
                <a:cs typeface="Arial MT"/>
              </a:rPr>
              <a:t>e</a:t>
            </a:r>
            <a:r>
              <a:rPr dirty="0" sz="2100" spc="-13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Apex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Co</a:t>
            </a:r>
            <a:r>
              <a:rPr dirty="0" sz="2100" spc="-10">
                <a:latin typeface="Arial MT"/>
                <a:cs typeface="Arial MT"/>
              </a:rPr>
              <a:t>u</a:t>
            </a:r>
            <a:r>
              <a:rPr dirty="0" sz="2100">
                <a:latin typeface="Arial MT"/>
                <a:cs typeface="Arial MT"/>
              </a:rPr>
              <a:t>rt </a:t>
            </a:r>
            <a:r>
              <a:rPr dirty="0" sz="2100" spc="-5">
                <a:latin typeface="Arial MT"/>
                <a:cs typeface="Arial MT"/>
              </a:rPr>
              <a:t>hel</a:t>
            </a:r>
            <a:r>
              <a:rPr dirty="0" sz="2100">
                <a:latin typeface="Arial MT"/>
                <a:cs typeface="Arial MT"/>
              </a:rPr>
              <a:t>d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that if the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dirty="0" sz="2100" spc="-2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r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nted</a:t>
            </a:r>
            <a:r>
              <a:rPr dirty="0" sz="2100" spc="-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5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ct</a:t>
            </a:r>
            <a:r>
              <a:rPr dirty="0" sz="2100" spc="-4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229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ax</a:t>
            </a:r>
            <a:r>
              <a:rPr dirty="0" sz="2100" spc="-114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At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Sou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ce(</a:t>
            </a:r>
            <a:r>
              <a:rPr dirty="0" sz="2100" spc="-16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AS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),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not 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the 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gross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amount but</a:t>
            </a:r>
            <a:r>
              <a:rPr dirty="0" sz="2100" spc="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on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the</a:t>
            </a:r>
            <a:r>
              <a:rPr dirty="0" sz="2100" spc="-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lesser</a:t>
            </a:r>
            <a:r>
              <a:rPr dirty="0" sz="2100" spc="-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amount</a:t>
            </a:r>
            <a:r>
              <a:rPr dirty="0" sz="2100" spc="-5">
                <a:latin typeface="Arial MT"/>
                <a:cs typeface="Arial MT"/>
              </a:rPr>
              <a:t>,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on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footing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that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only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portion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payment 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made represented </a:t>
            </a:r>
            <a:r>
              <a:rPr dirty="0" sz="2100">
                <a:latin typeface="Arial MT"/>
                <a:cs typeface="Arial MT"/>
              </a:rPr>
              <a:t>"income </a:t>
            </a:r>
            <a:r>
              <a:rPr dirty="0" sz="2100" spc="-5">
                <a:latin typeface="Arial MT"/>
                <a:cs typeface="Arial MT"/>
              </a:rPr>
              <a:t>chargeable </a:t>
            </a:r>
            <a:r>
              <a:rPr dirty="0" sz="2100">
                <a:latin typeface="Arial MT"/>
                <a:cs typeface="Arial MT"/>
              </a:rPr>
              <a:t>to tax in </a:t>
            </a:r>
            <a:r>
              <a:rPr dirty="0" sz="2100" spc="-5">
                <a:latin typeface="Arial MT"/>
                <a:cs typeface="Arial MT"/>
              </a:rPr>
              <a:t>India", then </a:t>
            </a:r>
            <a:r>
              <a:rPr dirty="0" sz="2100">
                <a:latin typeface="Arial MT"/>
                <a:cs typeface="Arial MT"/>
              </a:rPr>
              <a:t>it </a:t>
            </a:r>
            <a:r>
              <a:rPr dirty="0" sz="2100" spc="-5">
                <a:latin typeface="Arial MT"/>
                <a:cs typeface="Arial MT"/>
              </a:rPr>
              <a:t>was necessary </a:t>
            </a:r>
            <a:r>
              <a:rPr dirty="0" sz="2100">
                <a:latin typeface="Arial MT"/>
                <a:cs typeface="Arial MT"/>
              </a:rPr>
              <a:t>for </a:t>
            </a:r>
            <a:r>
              <a:rPr dirty="0" sz="2100" spc="-5">
                <a:latin typeface="Arial MT"/>
                <a:cs typeface="Arial MT"/>
              </a:rPr>
              <a:t>him </a:t>
            </a:r>
            <a:r>
              <a:rPr dirty="0" sz="2100">
                <a:latin typeface="Arial MT"/>
                <a:cs typeface="Arial MT"/>
              </a:rPr>
              <a:t>to 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make an application under </a:t>
            </a:r>
            <a:r>
              <a:rPr dirty="0" u="heavy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Section </a:t>
            </a:r>
            <a:r>
              <a:rPr dirty="0" u="heavy" sz="2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195(2)</a:t>
            </a:r>
            <a:r>
              <a:rPr dirty="0" sz="2100" spc="-5">
                <a:solidFill>
                  <a:srgbClr val="0462C1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2100">
                <a:latin typeface="Arial MT"/>
                <a:cs typeface="Arial MT"/>
              </a:rPr>
              <a:t>of the Act to the </a:t>
            </a:r>
            <a:r>
              <a:rPr dirty="0" sz="2100" spc="-5">
                <a:latin typeface="Arial MT"/>
                <a:cs typeface="Arial MT"/>
              </a:rPr>
              <a:t>ITO(TDS) and obtain his 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permission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for </a:t>
            </a:r>
            <a:r>
              <a:rPr dirty="0" sz="2100" spc="-5">
                <a:latin typeface="Arial MT"/>
                <a:cs typeface="Arial MT"/>
              </a:rPr>
              <a:t>deducting</a:t>
            </a:r>
            <a:r>
              <a:rPr dirty="0" sz="2100" spc="-65">
                <a:latin typeface="Arial MT"/>
                <a:cs typeface="Arial MT"/>
              </a:rPr>
              <a:t> </a:t>
            </a:r>
            <a:r>
              <a:rPr dirty="0" sz="2100" spc="-55">
                <a:latin typeface="Arial MT"/>
                <a:cs typeface="Arial MT"/>
              </a:rPr>
              <a:t>TAS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at lesser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amount.</a:t>
            </a:r>
            <a:endParaRPr sz="2100">
              <a:latin typeface="Arial MT"/>
              <a:cs typeface="Arial MT"/>
            </a:endParaRPr>
          </a:p>
          <a:p>
            <a:pPr marL="12700" marR="12065">
              <a:lnSpc>
                <a:spcPct val="100000"/>
              </a:lnSpc>
              <a:spcBef>
                <a:spcPts val="1205"/>
              </a:spcBef>
              <a:tabLst>
                <a:tab pos="1842135" algn="l"/>
                <a:tab pos="7329170" algn="l"/>
              </a:tabLst>
            </a:pPr>
            <a:r>
              <a:rPr dirty="0" sz="2100">
                <a:latin typeface="Arial MT"/>
                <a:cs typeface="Arial MT"/>
              </a:rPr>
              <a:t>The </a:t>
            </a:r>
            <a:r>
              <a:rPr dirty="0" sz="2100" spc="-5">
                <a:latin typeface="Arial MT"/>
                <a:cs typeface="Arial MT"/>
              </a:rPr>
              <a:t>Hon’ble Supreme </a:t>
            </a:r>
            <a:r>
              <a:rPr dirty="0" sz="2100" spc="-10">
                <a:latin typeface="Arial MT"/>
                <a:cs typeface="Arial MT"/>
              </a:rPr>
              <a:t>Court </a:t>
            </a:r>
            <a:r>
              <a:rPr dirty="0" sz="2100" spc="-5">
                <a:latin typeface="Arial MT"/>
                <a:cs typeface="Arial MT"/>
              </a:rPr>
              <a:t>stated </a:t>
            </a:r>
            <a:r>
              <a:rPr dirty="0" sz="2100">
                <a:latin typeface="Arial MT"/>
                <a:cs typeface="Arial MT"/>
              </a:rPr>
              <a:t>that “If </a:t>
            </a:r>
            <a:r>
              <a:rPr dirty="0" sz="2100" spc="-5">
                <a:latin typeface="Arial MT"/>
                <a:cs typeface="Arial MT"/>
              </a:rPr>
              <a:t>no </a:t>
            </a:r>
            <a:r>
              <a:rPr dirty="0" sz="2100">
                <a:latin typeface="Arial MT"/>
                <a:cs typeface="Arial MT"/>
              </a:rPr>
              <a:t>such </a:t>
            </a:r>
            <a:r>
              <a:rPr dirty="0" sz="2100" spc="-5">
                <a:latin typeface="Arial MT"/>
                <a:cs typeface="Arial MT"/>
              </a:rPr>
              <a:t>application is filed, </a:t>
            </a:r>
            <a:r>
              <a:rPr dirty="0" sz="2100">
                <a:latin typeface="Arial MT"/>
                <a:cs typeface="Arial MT"/>
              </a:rPr>
              <a:t>Income-tax </a:t>
            </a:r>
            <a:r>
              <a:rPr dirty="0" sz="2100" spc="-5">
                <a:latin typeface="Arial MT"/>
                <a:cs typeface="Arial MT"/>
              </a:rPr>
              <a:t>on </a:t>
            </a:r>
            <a:r>
              <a:rPr dirty="0" sz="2100">
                <a:latin typeface="Arial MT"/>
                <a:cs typeface="Arial MT"/>
              </a:rPr>
              <a:t>such </a:t>
            </a:r>
            <a:r>
              <a:rPr dirty="0" sz="2100" spc="-57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sum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is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be	deducted and </a:t>
            </a:r>
            <a:r>
              <a:rPr dirty="0" sz="2100">
                <a:latin typeface="Arial MT"/>
                <a:cs typeface="Arial MT"/>
              </a:rPr>
              <a:t>it</a:t>
            </a:r>
            <a:r>
              <a:rPr dirty="0" sz="2100" spc="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is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statutory</a:t>
            </a:r>
            <a:r>
              <a:rPr dirty="0" sz="2100" spc="-5">
                <a:latin typeface="Arial MT"/>
                <a:cs typeface="Arial MT"/>
              </a:rPr>
              <a:t> obligation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	the </a:t>
            </a:r>
            <a:r>
              <a:rPr dirty="0" sz="2100" spc="-5">
                <a:latin typeface="Arial MT"/>
                <a:cs typeface="Arial MT"/>
              </a:rPr>
              <a:t>person responsible </a:t>
            </a:r>
            <a:r>
              <a:rPr dirty="0" sz="2100">
                <a:latin typeface="Arial MT"/>
                <a:cs typeface="Arial MT"/>
              </a:rPr>
              <a:t>for 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paying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such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`sum'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 </a:t>
            </a:r>
            <a:r>
              <a:rPr dirty="0" sz="2100" spc="-5">
                <a:latin typeface="Arial MT"/>
                <a:cs typeface="Arial MT"/>
              </a:rPr>
              <a:t>deduct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tax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thereon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before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making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payment.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He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has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-5">
                <a:latin typeface="Arial MT"/>
                <a:cs typeface="Arial MT"/>
              </a:rPr>
              <a:t> discharge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 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obligation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-4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TDS".</a:t>
            </a:r>
            <a:endParaRPr sz="2100">
              <a:latin typeface="Arial MT"/>
              <a:cs typeface="Arial MT"/>
            </a:endParaRPr>
          </a:p>
          <a:p>
            <a:pPr marL="12700" marR="993140">
              <a:lnSpc>
                <a:spcPct val="100000"/>
              </a:lnSpc>
              <a:spcBef>
                <a:spcPts val="1200"/>
              </a:spcBef>
            </a:pPr>
            <a:r>
              <a:rPr dirty="0" sz="2100" spc="-25">
                <a:solidFill>
                  <a:srgbClr val="C00000"/>
                </a:solidFill>
                <a:latin typeface="Arial MT"/>
                <a:cs typeface="Arial MT"/>
              </a:rPr>
              <a:t>However,</a:t>
            </a:r>
            <a:r>
              <a:rPr dirty="0" sz="2100" spc="2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if</a:t>
            </a:r>
            <a:r>
              <a:rPr dirty="0" sz="21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no part</a:t>
            </a:r>
            <a:r>
              <a:rPr dirty="0" sz="2100" spc="1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of</a:t>
            </a:r>
            <a:r>
              <a:rPr dirty="0" sz="21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the</a:t>
            </a:r>
            <a:r>
              <a:rPr dirty="0" sz="2100" spc="-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sum</a:t>
            </a:r>
            <a:r>
              <a:rPr dirty="0" sz="2100" spc="1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is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chargeable</a:t>
            </a:r>
            <a:r>
              <a:rPr dirty="0" sz="2100" spc="-2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to</a:t>
            </a:r>
            <a:r>
              <a:rPr dirty="0" sz="2100" spc="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tax</a:t>
            </a:r>
            <a:r>
              <a:rPr dirty="0" sz="2100" spc="-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in</a:t>
            </a:r>
            <a:r>
              <a:rPr dirty="0" sz="21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India,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such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application</a:t>
            </a:r>
            <a:r>
              <a:rPr dirty="0" sz="2100" spc="-2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is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not </a:t>
            </a:r>
            <a:r>
              <a:rPr dirty="0" sz="2100" spc="-56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20">
                <a:solidFill>
                  <a:srgbClr val="C00000"/>
                </a:solidFill>
                <a:latin typeface="Arial MT"/>
                <a:cs typeface="Arial MT"/>
              </a:rPr>
              <a:t>mandatory.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390" y="2337053"/>
            <a:ext cx="11054080" cy="3851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3645" algn="l"/>
                <a:tab pos="7158990" algn="l"/>
              </a:tabLst>
            </a:pPr>
            <a:r>
              <a:rPr dirty="0" sz="2100">
                <a:latin typeface="Arial MT"/>
                <a:cs typeface="Arial MT"/>
              </a:rPr>
              <a:t>Ans:</a:t>
            </a:r>
            <a:r>
              <a:rPr dirty="0" sz="2100" spc="-3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	</a:t>
            </a:r>
            <a:r>
              <a:rPr dirty="0" sz="2100" spc="-5">
                <a:latin typeface="Arial MT"/>
                <a:cs typeface="Arial MT"/>
              </a:rPr>
              <a:t>Hon’ble Supreme </a:t>
            </a:r>
            <a:r>
              <a:rPr dirty="0" sz="2100" spc="-10">
                <a:latin typeface="Arial MT"/>
                <a:cs typeface="Arial MT"/>
              </a:rPr>
              <a:t>Court </a:t>
            </a:r>
            <a:r>
              <a:rPr dirty="0" sz="2100">
                <a:latin typeface="Arial MT"/>
                <a:cs typeface="Arial MT"/>
              </a:rPr>
              <a:t>In the </a:t>
            </a:r>
            <a:r>
              <a:rPr dirty="0" sz="2100" spc="-5">
                <a:latin typeface="Arial MT"/>
                <a:cs typeface="Arial MT"/>
              </a:rPr>
              <a:t>case of </a:t>
            </a:r>
            <a:r>
              <a:rPr dirty="0" sz="2100" b="1">
                <a:latin typeface="Arial"/>
                <a:cs typeface="Arial"/>
              </a:rPr>
              <a:t>GE India </a:t>
            </a:r>
            <a:r>
              <a:rPr dirty="0" sz="2100" spc="-20" b="1">
                <a:latin typeface="Arial"/>
                <a:cs typeface="Arial"/>
              </a:rPr>
              <a:t>Technology </a:t>
            </a:r>
            <a:r>
              <a:rPr dirty="0" sz="2100" spc="-5" b="1">
                <a:latin typeface="Arial"/>
                <a:cs typeface="Arial"/>
              </a:rPr>
              <a:t>Cen. </a:t>
            </a:r>
            <a:r>
              <a:rPr dirty="0" sz="2100" spc="-140" b="1">
                <a:latin typeface="Arial"/>
                <a:cs typeface="Arial"/>
              </a:rPr>
              <a:t>P.</a:t>
            </a:r>
            <a:r>
              <a:rPr dirty="0" sz="2100" spc="-1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Ltd. </a:t>
            </a:r>
            <a:r>
              <a:rPr dirty="0" sz="2100" spc="-80" b="1">
                <a:latin typeface="Arial"/>
                <a:cs typeface="Arial"/>
              </a:rPr>
              <a:t>v. </a:t>
            </a:r>
            <a:r>
              <a:rPr dirty="0" sz="2100" b="1">
                <a:latin typeface="Arial"/>
                <a:cs typeface="Arial"/>
              </a:rPr>
              <a:t>CIT </a:t>
            </a:r>
            <a:r>
              <a:rPr dirty="0" sz="2100" spc="5" b="1">
                <a:latin typeface="Arial"/>
                <a:cs typeface="Arial"/>
              </a:rPr>
              <a:t> </a:t>
            </a:r>
            <a:r>
              <a:rPr dirty="0" sz="2100" spc="-5" b="1">
                <a:latin typeface="Arial"/>
                <a:cs typeface="Arial"/>
              </a:rPr>
              <a:t>[2010] 327 </a:t>
            </a:r>
            <a:r>
              <a:rPr dirty="0" sz="2100" b="1">
                <a:latin typeface="Arial"/>
                <a:cs typeface="Arial"/>
              </a:rPr>
              <a:t>ITR </a:t>
            </a:r>
            <a:r>
              <a:rPr dirty="0" sz="2100" spc="-5" b="1">
                <a:latin typeface="Arial"/>
                <a:cs typeface="Arial"/>
              </a:rPr>
              <a:t>456 </a:t>
            </a:r>
            <a:r>
              <a:rPr dirty="0" sz="2100" b="1">
                <a:latin typeface="Arial"/>
                <a:cs typeface="Arial"/>
              </a:rPr>
              <a:t>(SC) </a:t>
            </a:r>
            <a:r>
              <a:rPr dirty="0" sz="2100" spc="-5">
                <a:latin typeface="Arial MT"/>
                <a:cs typeface="Arial MT"/>
              </a:rPr>
              <a:t>observed that `</a:t>
            </a:r>
            <a:r>
              <a:rPr dirty="0" u="heavy" sz="2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Section 195</a:t>
            </a:r>
            <a:r>
              <a:rPr dirty="0" sz="2100" spc="-5">
                <a:solidFill>
                  <a:srgbClr val="0462C1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2100" spc="-5">
                <a:latin typeface="Arial MT"/>
                <a:cs typeface="Arial MT"/>
              </a:rPr>
              <a:t>imposes a </a:t>
            </a:r>
            <a:r>
              <a:rPr dirty="0" sz="2100">
                <a:latin typeface="Arial MT"/>
                <a:cs typeface="Arial MT"/>
              </a:rPr>
              <a:t>statutory </a:t>
            </a:r>
            <a:r>
              <a:rPr dirty="0" sz="2100" spc="-5">
                <a:latin typeface="Arial MT"/>
                <a:cs typeface="Arial MT"/>
              </a:rPr>
              <a:t>obligation on any 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person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responsible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for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paying</a:t>
            </a:r>
            <a:r>
              <a:rPr dirty="0" sz="2100">
                <a:latin typeface="Arial MT"/>
                <a:cs typeface="Arial MT"/>
              </a:rPr>
              <a:t> to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non-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resident,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any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interest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(not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being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interest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on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securities) </a:t>
            </a:r>
            <a:r>
              <a:rPr dirty="0" sz="2100" spc="-57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or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any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other</a:t>
            </a:r>
            <a:r>
              <a:rPr dirty="0" sz="2100">
                <a:latin typeface="Arial MT"/>
                <a:cs typeface="Arial MT"/>
              </a:rPr>
              <a:t> sum </a:t>
            </a:r>
            <a:r>
              <a:rPr dirty="0" sz="2100" spc="-10">
                <a:latin typeface="Arial MT"/>
                <a:cs typeface="Arial MT"/>
              </a:rPr>
              <a:t>(</a:t>
            </a:r>
            <a:r>
              <a:rPr dirty="0" sz="2100" spc="-5">
                <a:latin typeface="Arial MT"/>
                <a:cs typeface="Arial MT"/>
              </a:rPr>
              <a:t>n</a:t>
            </a:r>
            <a:r>
              <a:rPr dirty="0" sz="2100" spc="-15">
                <a:latin typeface="Arial MT"/>
                <a:cs typeface="Arial MT"/>
              </a:rPr>
              <a:t>o</a:t>
            </a:r>
            <a:r>
              <a:rPr dirty="0" sz="2100">
                <a:latin typeface="Arial MT"/>
                <a:cs typeface="Arial MT"/>
              </a:rPr>
              <a:t>t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b</a:t>
            </a:r>
            <a:r>
              <a:rPr dirty="0" sz="2100" spc="-15">
                <a:latin typeface="Arial MT"/>
                <a:cs typeface="Arial MT"/>
              </a:rPr>
              <a:t>e</a:t>
            </a:r>
            <a:r>
              <a:rPr dirty="0" sz="2100" spc="-5">
                <a:latin typeface="Arial MT"/>
                <a:cs typeface="Arial MT"/>
              </a:rPr>
              <a:t>ing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di</a:t>
            </a:r>
            <a:r>
              <a:rPr dirty="0" sz="2100" spc="-15">
                <a:latin typeface="Arial MT"/>
                <a:cs typeface="Arial MT"/>
              </a:rPr>
              <a:t>v</a:t>
            </a:r>
            <a:r>
              <a:rPr dirty="0" sz="2100" spc="-5">
                <a:latin typeface="Arial MT"/>
                <a:cs typeface="Arial MT"/>
              </a:rPr>
              <a:t>ide</a:t>
            </a:r>
            <a:r>
              <a:rPr dirty="0" sz="2100" spc="-15">
                <a:latin typeface="Arial MT"/>
                <a:cs typeface="Arial MT"/>
              </a:rPr>
              <a:t>n</a:t>
            </a:r>
            <a:r>
              <a:rPr dirty="0" sz="2100" spc="-5">
                <a:latin typeface="Arial MT"/>
                <a:cs typeface="Arial MT"/>
              </a:rPr>
              <a:t>d)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5">
                <a:latin typeface="Arial MT"/>
                <a:cs typeface="Arial MT"/>
              </a:rPr>
              <a:t>c</a:t>
            </a:r>
            <a:r>
              <a:rPr dirty="0" sz="2100" spc="-5">
                <a:latin typeface="Arial MT"/>
                <a:cs typeface="Arial MT"/>
              </a:rPr>
              <a:t>h</a:t>
            </a:r>
            <a:r>
              <a:rPr dirty="0" sz="2100" spc="-15">
                <a:latin typeface="Arial MT"/>
                <a:cs typeface="Arial MT"/>
              </a:rPr>
              <a:t>a</a:t>
            </a:r>
            <a:r>
              <a:rPr dirty="0" sz="2100" spc="-5">
                <a:latin typeface="Arial MT"/>
                <a:cs typeface="Arial MT"/>
              </a:rPr>
              <a:t>r</a:t>
            </a:r>
            <a:r>
              <a:rPr dirty="0" sz="2100" spc="-15">
                <a:latin typeface="Arial MT"/>
                <a:cs typeface="Arial MT"/>
              </a:rPr>
              <a:t>g</a:t>
            </a:r>
            <a:r>
              <a:rPr dirty="0" sz="2100" spc="-5">
                <a:latin typeface="Arial MT"/>
                <a:cs typeface="Arial MT"/>
              </a:rPr>
              <a:t>e</a:t>
            </a:r>
            <a:r>
              <a:rPr dirty="0" sz="2100" spc="-15">
                <a:latin typeface="Arial MT"/>
                <a:cs typeface="Arial MT"/>
              </a:rPr>
              <a:t>a</a:t>
            </a:r>
            <a:r>
              <a:rPr dirty="0" sz="2100" spc="-5">
                <a:latin typeface="Arial MT"/>
                <a:cs typeface="Arial MT"/>
              </a:rPr>
              <a:t>ble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u</a:t>
            </a:r>
            <a:r>
              <a:rPr dirty="0" sz="2100" spc="-15">
                <a:latin typeface="Arial MT"/>
                <a:cs typeface="Arial MT"/>
              </a:rPr>
              <a:t>n</a:t>
            </a:r>
            <a:r>
              <a:rPr dirty="0" sz="2100" spc="-5">
                <a:latin typeface="Arial MT"/>
                <a:cs typeface="Arial MT"/>
              </a:rPr>
              <a:t>d</a:t>
            </a:r>
            <a:r>
              <a:rPr dirty="0" sz="2100" spc="-15">
                <a:latin typeface="Arial MT"/>
                <a:cs typeface="Arial MT"/>
              </a:rPr>
              <a:t>e</a:t>
            </a:r>
            <a:r>
              <a:rPr dirty="0" sz="2100">
                <a:latin typeface="Arial MT"/>
                <a:cs typeface="Arial MT"/>
              </a:rPr>
              <a:t>r the	</a:t>
            </a:r>
            <a:r>
              <a:rPr dirty="0" sz="2100" spc="-5">
                <a:latin typeface="Arial MT"/>
                <a:cs typeface="Arial MT"/>
              </a:rPr>
              <a:t>p</a:t>
            </a:r>
            <a:r>
              <a:rPr dirty="0" sz="2100" spc="-15">
                <a:latin typeface="Arial MT"/>
                <a:cs typeface="Arial MT"/>
              </a:rPr>
              <a:t>r</a:t>
            </a:r>
            <a:r>
              <a:rPr dirty="0" sz="2100" spc="-5">
                <a:latin typeface="Arial MT"/>
                <a:cs typeface="Arial MT"/>
              </a:rPr>
              <a:t>o</a:t>
            </a:r>
            <a:r>
              <a:rPr dirty="0" sz="2100" spc="-20">
                <a:latin typeface="Arial MT"/>
                <a:cs typeface="Arial MT"/>
              </a:rPr>
              <a:t>v</a:t>
            </a:r>
            <a:r>
              <a:rPr dirty="0" sz="2100" spc="-5">
                <a:latin typeface="Arial MT"/>
                <a:cs typeface="Arial MT"/>
              </a:rPr>
              <a:t>i</a:t>
            </a:r>
            <a:r>
              <a:rPr dirty="0" sz="2100">
                <a:latin typeface="Arial MT"/>
                <a:cs typeface="Arial MT"/>
              </a:rPr>
              <a:t>s</a:t>
            </a:r>
            <a:r>
              <a:rPr dirty="0" sz="2100" spc="-5">
                <a:latin typeface="Arial MT"/>
                <a:cs typeface="Arial MT"/>
              </a:rPr>
              <a:t>ions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 </a:t>
            </a:r>
            <a:r>
              <a:rPr dirty="0" sz="2100" spc="5">
                <a:latin typeface="Arial MT"/>
                <a:cs typeface="Arial MT"/>
              </a:rPr>
              <a:t>t</a:t>
            </a:r>
            <a:r>
              <a:rPr dirty="0" sz="2100" spc="-5">
                <a:latin typeface="Arial MT"/>
                <a:cs typeface="Arial MT"/>
              </a:rPr>
              <a:t>he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u="heavy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I</a:t>
            </a:r>
            <a:r>
              <a:rPr dirty="0" u="heavy" sz="21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.</a:t>
            </a:r>
            <a:r>
              <a:rPr dirty="0" u="heavy" sz="2100" spc="-229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T</a:t>
            </a:r>
            <a:r>
              <a:rPr dirty="0" u="heavy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.</a:t>
            </a:r>
            <a:r>
              <a:rPr dirty="0" u="heavy" sz="2100" spc="-114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heavy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A</a:t>
            </a:r>
            <a:r>
              <a:rPr dirty="0" u="heavy" sz="21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c</a:t>
            </a:r>
            <a:r>
              <a:rPr dirty="0" u="heavy" sz="21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t</a:t>
            </a:r>
            <a:r>
              <a:rPr dirty="0" sz="2100">
                <a:latin typeface="Arial MT"/>
                <a:cs typeface="Arial MT"/>
              </a:rPr>
              <a:t>,</a:t>
            </a:r>
            <a:r>
              <a:rPr dirty="0" sz="2100">
                <a:latin typeface="Arial MT"/>
                <a:cs typeface="Arial MT"/>
              </a:rPr>
              <a:t> to  </a:t>
            </a:r>
            <a:r>
              <a:rPr dirty="0" sz="2100" spc="-5">
                <a:latin typeface="Arial MT"/>
                <a:cs typeface="Arial MT"/>
              </a:rPr>
              <a:t>deduct income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tax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at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 rates </a:t>
            </a:r>
            <a:r>
              <a:rPr dirty="0" sz="2100" spc="-5">
                <a:latin typeface="Arial MT"/>
                <a:cs typeface="Arial MT"/>
              </a:rPr>
              <a:t>in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force.</a:t>
            </a:r>
            <a:endParaRPr sz="2100">
              <a:latin typeface="Arial MT"/>
              <a:cs typeface="Arial MT"/>
            </a:endParaRPr>
          </a:p>
          <a:p>
            <a:pPr marL="12700" marR="149225">
              <a:lnSpc>
                <a:spcPct val="100000"/>
              </a:lnSpc>
              <a:spcBef>
                <a:spcPts val="1200"/>
              </a:spcBef>
            </a:pP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Payment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to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non-residents by way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of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royalty and payment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for technical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services rendered in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India are common examples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of sums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chargeable under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the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provisions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of the </a:t>
            </a:r>
            <a:r>
              <a:rPr dirty="0" u="heavy" sz="210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I.T. </a:t>
            </a:r>
            <a:r>
              <a:rPr dirty="0" u="heavy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Act</a:t>
            </a:r>
            <a:r>
              <a:rPr dirty="0" sz="2100">
                <a:solidFill>
                  <a:srgbClr val="0462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to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which </a:t>
            </a:r>
            <a:r>
              <a:rPr dirty="0" sz="2100" spc="-57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the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aforestated</a:t>
            </a:r>
            <a:r>
              <a:rPr dirty="0" sz="2100" spc="-1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requirement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of</a:t>
            </a:r>
            <a:r>
              <a:rPr dirty="0" sz="21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tax</a:t>
            </a:r>
            <a:r>
              <a:rPr dirty="0" sz="21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deduction</a:t>
            </a:r>
            <a:r>
              <a:rPr dirty="0" sz="2100" spc="-2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C00000"/>
                </a:solidFill>
                <a:latin typeface="Arial MT"/>
                <a:cs typeface="Arial MT"/>
              </a:rPr>
              <a:t>at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source</a:t>
            </a:r>
            <a:r>
              <a:rPr dirty="0" sz="2100" spc="-1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C00000"/>
                </a:solidFill>
                <a:latin typeface="Arial MT"/>
                <a:cs typeface="Arial MT"/>
              </a:rPr>
              <a:t>applies.</a:t>
            </a:r>
            <a:endParaRPr sz="2100">
              <a:latin typeface="Arial MT"/>
              <a:cs typeface="Arial MT"/>
            </a:endParaRPr>
          </a:p>
          <a:p>
            <a:pPr algn="just" marL="12700" marR="10160">
              <a:lnSpc>
                <a:spcPct val="100000"/>
              </a:lnSpc>
              <a:spcBef>
                <a:spcPts val="1205"/>
              </a:spcBef>
            </a:pPr>
            <a:r>
              <a:rPr dirty="0" sz="2100" spc="-5">
                <a:latin typeface="Arial MT"/>
                <a:cs typeface="Arial MT"/>
              </a:rPr>
              <a:t>The most important expression in </a:t>
            </a:r>
            <a:r>
              <a:rPr dirty="0" u="heavy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4"/>
              </a:rPr>
              <a:t>Section </a:t>
            </a:r>
            <a:r>
              <a:rPr dirty="0" u="heavy" sz="2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4"/>
              </a:rPr>
              <a:t>195(1)</a:t>
            </a:r>
            <a:r>
              <a:rPr dirty="0" sz="2100" spc="-5">
                <a:solidFill>
                  <a:srgbClr val="0462C1"/>
                </a:solidFill>
                <a:latin typeface="Arial MT"/>
                <a:cs typeface="Arial MT"/>
                <a:hlinkClick r:id="rId4"/>
              </a:rPr>
              <a:t> </a:t>
            </a:r>
            <a:r>
              <a:rPr dirty="0" sz="2100">
                <a:latin typeface="Arial MT"/>
                <a:cs typeface="Arial MT"/>
              </a:rPr>
              <a:t>consists of the </a:t>
            </a:r>
            <a:r>
              <a:rPr dirty="0" sz="2100" spc="-5">
                <a:latin typeface="Arial MT"/>
                <a:cs typeface="Arial MT"/>
              </a:rPr>
              <a:t>words "chargeable under </a:t>
            </a:r>
            <a:r>
              <a:rPr dirty="0" sz="2100">
                <a:latin typeface="Arial MT"/>
                <a:cs typeface="Arial MT"/>
              </a:rPr>
              <a:t>the </a:t>
            </a:r>
            <a:r>
              <a:rPr dirty="0" sz="2100" spc="-57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provisions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-1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Act".</a:t>
            </a:r>
            <a:r>
              <a:rPr dirty="0" sz="2100" spc="-1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</a:t>
            </a:r>
            <a:r>
              <a:rPr dirty="0" sz="2100" spc="-1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person paying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interest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or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any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other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sum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a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non-resident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is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not</a:t>
            </a:r>
            <a:r>
              <a:rPr dirty="0" sz="2100" spc="15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liable </a:t>
            </a:r>
            <a:r>
              <a:rPr dirty="0" sz="2100" spc="-57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 </a:t>
            </a:r>
            <a:r>
              <a:rPr dirty="0" sz="2100" spc="-5">
                <a:latin typeface="Arial MT"/>
                <a:cs typeface="Arial MT"/>
              </a:rPr>
              <a:t>deduct</a:t>
            </a:r>
            <a:r>
              <a:rPr dirty="0" sz="2100">
                <a:latin typeface="Arial MT"/>
                <a:cs typeface="Arial MT"/>
              </a:rPr>
              <a:t> tax, if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such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sum </a:t>
            </a:r>
            <a:r>
              <a:rPr dirty="0" sz="2100" spc="-5">
                <a:latin typeface="Arial MT"/>
                <a:cs typeface="Arial MT"/>
              </a:rPr>
              <a:t>is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not</a:t>
            </a:r>
            <a:r>
              <a:rPr dirty="0" sz="2100" spc="20">
                <a:latin typeface="Arial MT"/>
                <a:cs typeface="Arial MT"/>
              </a:rPr>
              <a:t> </a:t>
            </a:r>
            <a:r>
              <a:rPr dirty="0" sz="2100" spc="-5">
                <a:latin typeface="Arial MT"/>
                <a:cs typeface="Arial MT"/>
              </a:rPr>
              <a:t>chargeable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 tax </a:t>
            </a:r>
            <a:r>
              <a:rPr dirty="0" sz="2100" spc="-5">
                <a:latin typeface="Arial MT"/>
                <a:cs typeface="Arial MT"/>
              </a:rPr>
              <a:t>under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5">
                <a:latin typeface="Arial MT"/>
                <a:cs typeface="Arial MT"/>
              </a:rPr>
              <a:t> </a:t>
            </a:r>
            <a:r>
              <a:rPr dirty="0" u="heavy" sz="210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I.T.</a:t>
            </a:r>
            <a:r>
              <a:rPr dirty="0" u="heavy" sz="2100" spc="-114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heavy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Act</a:t>
            </a:r>
            <a:r>
              <a:rPr dirty="0" sz="210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304" y="680465"/>
            <a:ext cx="10540365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it</a:t>
            </a:r>
            <a:r>
              <a:rPr dirty="0" sz="2100" spc="1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mandatory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dirty="0" sz="2100" spc="1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deduct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 tax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at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source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 u/s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195</a:t>
            </a:r>
            <a:r>
              <a:rPr dirty="0" sz="2100" spc="-1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on all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remittances made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dirty="0" sz="2100" spc="1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non-resident, </a:t>
            </a:r>
            <a:r>
              <a:rPr dirty="0" sz="2100" spc="-56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irrespective</a:t>
            </a:r>
            <a:r>
              <a:rPr dirty="0" sz="2100" spc="-2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 whether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amount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taxable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in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hands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 non-resident</a:t>
            </a:r>
            <a:r>
              <a:rPr dirty="0" sz="2100" spc="-1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under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Income</a:t>
            </a:r>
            <a:r>
              <a:rPr dirty="0" sz="2100" spc="-2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tax</a:t>
            </a:r>
            <a:r>
              <a:rPr dirty="0" sz="2100" spc="-12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b="0">
                <a:solidFill>
                  <a:srgbClr val="000000"/>
                </a:solidFill>
                <a:latin typeface="Arial MT"/>
                <a:cs typeface="Arial MT"/>
              </a:rPr>
              <a:t>Act,</a:t>
            </a:r>
            <a:r>
              <a:rPr dirty="0" sz="210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2100" spc="-5" b="0">
                <a:solidFill>
                  <a:srgbClr val="000000"/>
                </a:solidFill>
                <a:latin typeface="Arial MT"/>
                <a:cs typeface="Arial MT"/>
              </a:rPr>
              <a:t>1961?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345" y="248158"/>
            <a:ext cx="37382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0000"/>
                </a:solidFill>
              </a:rPr>
              <a:t>LEGAL</a:t>
            </a:r>
            <a:r>
              <a:rPr dirty="0" sz="4000" spc="-125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ISSUES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04409" y="400558"/>
            <a:ext cx="17602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Co</a:t>
            </a:r>
            <a:r>
              <a:rPr dirty="0" sz="2800" spc="-20" b="1">
                <a:latin typeface="Arial"/>
                <a:cs typeface="Arial"/>
              </a:rPr>
              <a:t>n</a:t>
            </a:r>
            <a:r>
              <a:rPr dirty="0" sz="2800" spc="-5" b="1">
                <a:latin typeface="Arial"/>
                <a:cs typeface="Arial"/>
              </a:rPr>
              <a:t>td……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372" y="1638133"/>
            <a:ext cx="10857865" cy="39516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17950" marR="5080">
              <a:lnSpc>
                <a:spcPct val="110000"/>
              </a:lnSpc>
              <a:spcBef>
                <a:spcPts val="95"/>
              </a:spcBef>
              <a:buFont typeface="Wingdings"/>
              <a:buChar char=""/>
              <a:tabLst>
                <a:tab pos="4231005" algn="l"/>
              </a:tabLst>
            </a:pPr>
            <a:r>
              <a:rPr dirty="0" sz="2400" spc="-5" i="1">
                <a:latin typeface="Calibri"/>
                <a:cs typeface="Calibri"/>
              </a:rPr>
              <a:t>The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AUs</a:t>
            </a:r>
            <a:r>
              <a:rPr dirty="0" sz="2400" i="1">
                <a:latin typeface="Calibri"/>
                <a:cs typeface="Calibri"/>
              </a:rPr>
              <a:t> may</a:t>
            </a:r>
            <a:r>
              <a:rPr dirty="0" sz="2400" spc="-5" i="1">
                <a:latin typeface="Calibri"/>
                <a:cs typeface="Calibri"/>
              </a:rPr>
              <a:t> seek</a:t>
            </a:r>
            <a:r>
              <a:rPr dirty="0" sz="2400" spc="-10" i="1">
                <a:latin typeface="Calibri"/>
                <a:cs typeface="Calibri"/>
              </a:rPr>
              <a:t> advice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of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the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designated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TU on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any </a:t>
            </a:r>
            <a:r>
              <a:rPr dirty="0" sz="2400" spc="-53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legal issue </a:t>
            </a:r>
            <a:r>
              <a:rPr dirty="0" sz="2400" spc="-5" i="1">
                <a:latin typeface="Calibri"/>
                <a:cs typeface="Calibri"/>
              </a:rPr>
              <a:t>before </a:t>
            </a:r>
            <a:r>
              <a:rPr dirty="0" sz="2400" i="1">
                <a:latin typeface="Calibri"/>
                <a:cs typeface="Calibri"/>
              </a:rPr>
              <a:t>them in respect </a:t>
            </a:r>
            <a:r>
              <a:rPr dirty="0" sz="2400" spc="-5" i="1">
                <a:latin typeface="Calibri"/>
                <a:cs typeface="Calibri"/>
              </a:rPr>
              <a:t>of </a:t>
            </a:r>
            <a:r>
              <a:rPr dirty="0" sz="2400" i="1">
                <a:latin typeface="Calibri"/>
                <a:cs typeface="Calibri"/>
              </a:rPr>
              <a:t>the </a:t>
            </a:r>
            <a:r>
              <a:rPr dirty="0" sz="2400" spc="-5" i="1">
                <a:latin typeface="Calibri"/>
                <a:cs typeface="Calibri"/>
              </a:rPr>
              <a:t>pending 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assessment.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Calibri"/>
              <a:cs typeface="Calibri"/>
            </a:endParaRPr>
          </a:p>
          <a:p>
            <a:pPr marL="12700" marR="142240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380365" algn="l"/>
              </a:tabLst>
            </a:pPr>
            <a:r>
              <a:rPr dirty="0" sz="2800" spc="-5" i="1">
                <a:latin typeface="Calibri"/>
                <a:cs typeface="Calibri"/>
              </a:rPr>
              <a:t>The </a:t>
            </a:r>
            <a:r>
              <a:rPr dirty="0" sz="2800" spc="-10" i="1">
                <a:latin typeface="Calibri"/>
                <a:cs typeface="Calibri"/>
              </a:rPr>
              <a:t>reference</a:t>
            </a:r>
            <a:r>
              <a:rPr dirty="0" sz="2800" spc="20" i="1">
                <a:latin typeface="Calibri"/>
                <a:cs typeface="Calibri"/>
              </a:rPr>
              <a:t> </a:t>
            </a:r>
            <a:r>
              <a:rPr dirty="0" sz="2800" spc="-25" i="1">
                <a:latin typeface="Calibri"/>
                <a:cs typeface="Calibri"/>
              </a:rPr>
              <a:t>to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TU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shall</a:t>
            </a:r>
            <a:r>
              <a:rPr dirty="0" sz="2800" spc="-1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be in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a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template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that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includes </a:t>
            </a:r>
            <a:r>
              <a:rPr dirty="0" sz="2800" spc="-15" i="1">
                <a:latin typeface="Calibri"/>
                <a:cs typeface="Calibri"/>
              </a:rPr>
              <a:t>facts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of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the </a:t>
            </a:r>
            <a:r>
              <a:rPr dirty="0" sz="2800" spc="-10" i="1">
                <a:latin typeface="Calibri"/>
                <a:cs typeface="Calibri"/>
              </a:rPr>
              <a:t>case </a:t>
            </a:r>
            <a:r>
              <a:rPr dirty="0" sz="2800" spc="-62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and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the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point </a:t>
            </a:r>
            <a:r>
              <a:rPr dirty="0" sz="2800" spc="-5" i="1">
                <a:latin typeface="Calibri"/>
                <a:cs typeface="Calibri"/>
              </a:rPr>
              <a:t>of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dispute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on which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opinion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is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sought </a:t>
            </a:r>
            <a:r>
              <a:rPr dirty="0" sz="2800" spc="-70" i="1">
                <a:latin typeface="Calibri"/>
                <a:cs typeface="Calibri"/>
              </a:rPr>
              <a:t>for.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8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  <a:tab pos="9431655" algn="l"/>
              </a:tabLst>
            </a:pPr>
            <a:r>
              <a:rPr dirty="0" sz="2800" spc="-5" i="1">
                <a:latin typeface="Calibri"/>
                <a:cs typeface="Calibri"/>
              </a:rPr>
              <a:t>The</a:t>
            </a:r>
            <a:r>
              <a:rPr dirty="0" sz="2800" spc="1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subject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on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which </a:t>
            </a:r>
            <a:r>
              <a:rPr dirty="0" sz="2800" spc="-15" i="1">
                <a:latin typeface="Calibri"/>
                <a:cs typeface="Calibri"/>
              </a:rPr>
              <a:t>assistance</a:t>
            </a:r>
            <a:r>
              <a:rPr dirty="0" sz="2800" spc="-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is</a:t>
            </a:r>
            <a:r>
              <a:rPr dirty="0" sz="2800" spc="1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sought</a:t>
            </a:r>
            <a:r>
              <a:rPr dirty="0" sz="2800" spc="-15" i="1">
                <a:latin typeface="Calibri"/>
                <a:cs typeface="Calibri"/>
              </a:rPr>
              <a:t> </a:t>
            </a:r>
            <a:r>
              <a:rPr dirty="0" sz="2800" spc="-20" i="1">
                <a:latin typeface="Calibri"/>
                <a:cs typeface="Calibri"/>
              </a:rPr>
              <a:t>for</a:t>
            </a:r>
            <a:r>
              <a:rPr dirty="0" sz="2800" spc="1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should be</a:t>
            </a:r>
            <a:r>
              <a:rPr dirty="0" sz="2800" spc="1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clearly	specified.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646" y="1170895"/>
            <a:ext cx="3250778" cy="231635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929" y="2700350"/>
            <a:ext cx="6466840" cy="1336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3020">
              <a:lnSpc>
                <a:spcPts val="7080"/>
              </a:lnSpc>
              <a:spcBef>
                <a:spcPts val="100"/>
              </a:spcBef>
            </a:pPr>
            <a:r>
              <a:rPr dirty="0" sz="6000" spc="-120"/>
              <a:t>PENALTY:</a:t>
            </a:r>
            <a:r>
              <a:rPr dirty="0" sz="6000" spc="-15"/>
              <a:t> </a:t>
            </a:r>
            <a:r>
              <a:rPr dirty="0" sz="6000">
                <a:solidFill>
                  <a:srgbClr val="FF0000"/>
                </a:solidFill>
              </a:rPr>
              <a:t>270A</a:t>
            </a:r>
            <a:endParaRPr sz="6000"/>
          </a:p>
          <a:p>
            <a:pPr algn="ctr">
              <a:lnSpc>
                <a:spcPts val="3240"/>
              </a:lnSpc>
            </a:pPr>
            <a:r>
              <a:rPr dirty="0" sz="2800" spc="-5"/>
              <a:t>From</a:t>
            </a:r>
            <a:r>
              <a:rPr dirty="0" sz="2800"/>
              <a:t> </a:t>
            </a:r>
            <a:r>
              <a:rPr dirty="0" sz="2800" spc="-5"/>
              <a:t>Concealment</a:t>
            </a:r>
            <a:r>
              <a:rPr dirty="0" sz="2800" spc="40"/>
              <a:t> </a:t>
            </a:r>
            <a:r>
              <a:rPr dirty="0" sz="2800" spc="-5"/>
              <a:t>to</a:t>
            </a:r>
            <a:r>
              <a:rPr dirty="0" sz="2800" spc="5"/>
              <a:t> </a:t>
            </a:r>
            <a:r>
              <a:rPr dirty="0" sz="2800" spc="-10"/>
              <a:t>Under</a:t>
            </a:r>
            <a:r>
              <a:rPr dirty="0" sz="2800" spc="15"/>
              <a:t> </a:t>
            </a:r>
            <a:r>
              <a:rPr dirty="0" sz="2800" spc="-5"/>
              <a:t>reporting</a:t>
            </a:r>
            <a:endParaRPr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0402" y="702944"/>
            <a:ext cx="6466205" cy="835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5875">
              <a:lnSpc>
                <a:spcPts val="3190"/>
              </a:lnSpc>
              <a:spcBef>
                <a:spcPts val="95"/>
              </a:spcBef>
            </a:pPr>
            <a:r>
              <a:rPr dirty="0" sz="2800" spc="-60"/>
              <a:t>PENALTY:</a:t>
            </a:r>
            <a:r>
              <a:rPr dirty="0" sz="2800" spc="5"/>
              <a:t> </a:t>
            </a:r>
            <a:r>
              <a:rPr dirty="0" sz="2800" spc="-5">
                <a:solidFill>
                  <a:srgbClr val="FF0000"/>
                </a:solidFill>
              </a:rPr>
              <a:t>270A</a:t>
            </a:r>
            <a:endParaRPr sz="2800"/>
          </a:p>
          <a:p>
            <a:pPr algn="ctr">
              <a:lnSpc>
                <a:spcPts val="3190"/>
              </a:lnSpc>
            </a:pPr>
            <a:r>
              <a:rPr dirty="0" sz="2800" spc="-5"/>
              <a:t>From</a:t>
            </a:r>
            <a:r>
              <a:rPr dirty="0" sz="2800"/>
              <a:t> </a:t>
            </a:r>
            <a:r>
              <a:rPr dirty="0" sz="2800" spc="-5"/>
              <a:t>Concealment</a:t>
            </a:r>
            <a:r>
              <a:rPr dirty="0" sz="2800" spc="35"/>
              <a:t> </a:t>
            </a:r>
            <a:r>
              <a:rPr dirty="0" sz="2800" spc="-5"/>
              <a:t>to</a:t>
            </a:r>
            <a:r>
              <a:rPr dirty="0" sz="2800" spc="5"/>
              <a:t> </a:t>
            </a:r>
            <a:r>
              <a:rPr dirty="0" sz="2800" spc="-10"/>
              <a:t>Under</a:t>
            </a:r>
            <a:r>
              <a:rPr dirty="0" sz="2800" spc="15"/>
              <a:t> </a:t>
            </a:r>
            <a:r>
              <a:rPr dirty="0" sz="2800" spc="-5"/>
              <a:t>reporting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39" y="2294889"/>
            <a:ext cx="10359390" cy="3284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ts val="2510"/>
              </a:lnSpc>
              <a:spcBef>
                <a:spcPts val="9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Arial MT"/>
                <a:cs typeface="Arial MT"/>
              </a:rPr>
              <a:t>Finance</a:t>
            </a:r>
            <a:r>
              <a:rPr dirty="0" sz="2200" spc="37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Act,</a:t>
            </a:r>
            <a:r>
              <a:rPr dirty="0" sz="2200" spc="37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2016</a:t>
            </a:r>
            <a:r>
              <a:rPr dirty="0" sz="2200" spc="37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inserted</a:t>
            </a:r>
            <a:r>
              <a:rPr dirty="0" sz="2200" spc="37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sub-section</a:t>
            </a:r>
            <a:r>
              <a:rPr dirty="0" sz="2200" spc="38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(7)</a:t>
            </a:r>
            <a:r>
              <a:rPr dirty="0" sz="2200" spc="38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dirty="0" sz="2200" spc="37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Section</a:t>
            </a:r>
            <a:r>
              <a:rPr dirty="0" sz="2200" spc="37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FF0000"/>
                </a:solidFill>
                <a:latin typeface="Arial MT"/>
                <a:cs typeface="Arial MT"/>
              </a:rPr>
              <a:t>271</a:t>
            </a:r>
            <a:r>
              <a:rPr dirty="0" sz="2200" spc="37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</a:t>
            </a:r>
            <a:r>
              <a:rPr dirty="0" sz="2200" spc="37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provides</a:t>
            </a:r>
            <a:r>
              <a:rPr dirty="0" sz="2200" spc="38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that</a:t>
            </a:r>
            <a:endParaRPr sz="2200">
              <a:latin typeface="Arial MT"/>
              <a:cs typeface="Arial MT"/>
            </a:endParaRPr>
          </a:p>
          <a:p>
            <a:pPr marL="241300">
              <a:lnSpc>
                <a:spcPts val="2510"/>
              </a:lnSpc>
            </a:pPr>
            <a:r>
              <a:rPr dirty="0" sz="2200" spc="-5">
                <a:latin typeface="Arial MT"/>
                <a:cs typeface="Arial MT"/>
              </a:rPr>
              <a:t>Provisions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271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shall </a:t>
            </a:r>
            <a:r>
              <a:rPr dirty="0" sz="2200" spc="-5">
                <a:latin typeface="Arial MT"/>
                <a:cs typeface="Arial MT"/>
              </a:rPr>
              <a:t>not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applicable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from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75">
                <a:latin typeface="Arial MT"/>
                <a:cs typeface="Arial MT"/>
              </a:rPr>
              <a:t>A.Y.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2017-18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 algn="just" marL="241300" marR="7620" indent="-229235">
              <a:lnSpc>
                <a:spcPts val="2380"/>
              </a:lnSpc>
              <a:spcBef>
                <a:spcPts val="1655"/>
              </a:spcBef>
              <a:buChar char="•"/>
              <a:tabLst>
                <a:tab pos="241935" algn="l"/>
              </a:tabLst>
            </a:pPr>
            <a:r>
              <a:rPr dirty="0" sz="2200" spc="-15">
                <a:latin typeface="Arial MT"/>
                <a:cs typeface="Arial MT"/>
              </a:rPr>
              <a:t>Further,</a:t>
            </a:r>
            <a:r>
              <a:rPr dirty="0" sz="2200" spc="56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Finance</a:t>
            </a:r>
            <a:r>
              <a:rPr dirty="0" sz="2200" spc="57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Act</a:t>
            </a:r>
            <a:r>
              <a:rPr dirty="0" sz="2200" spc="56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also</a:t>
            </a:r>
            <a:r>
              <a:rPr dirty="0" sz="2200" spc="57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introduced</a:t>
            </a:r>
            <a:r>
              <a:rPr dirty="0" sz="2200" spc="575"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new</a:t>
            </a:r>
            <a:r>
              <a:rPr dirty="0" sz="2200" spc="56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section</a:t>
            </a:r>
            <a:r>
              <a:rPr dirty="0" sz="2200" spc="57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Arial MT"/>
                <a:cs typeface="Arial MT"/>
              </a:rPr>
              <a:t>270A</a:t>
            </a:r>
            <a:r>
              <a:rPr dirty="0" sz="2200" spc="-5">
                <a:latin typeface="Arial MT"/>
                <a:cs typeface="Arial MT"/>
              </a:rPr>
              <a:t>,</a:t>
            </a:r>
            <a:r>
              <a:rPr dirty="0" sz="2200" spc="56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applicable</a:t>
            </a:r>
            <a:r>
              <a:rPr dirty="0" sz="2200" spc="57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from</a:t>
            </a:r>
            <a:r>
              <a:rPr dirty="0" sz="2200" spc="560">
                <a:latin typeface="Arial MT"/>
                <a:cs typeface="Arial MT"/>
              </a:rPr>
              <a:t> </a:t>
            </a:r>
            <a:r>
              <a:rPr dirty="0" sz="2200" spc="-75">
                <a:latin typeface="Arial MT"/>
                <a:cs typeface="Arial MT"/>
              </a:rPr>
              <a:t>A.Y.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2017-18,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governing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penalty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provisions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case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‘underreporting’.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algn="just" marL="241300" marR="5080" indent="-229235">
              <a:lnSpc>
                <a:spcPts val="2380"/>
              </a:lnSpc>
              <a:spcBef>
                <a:spcPts val="1614"/>
              </a:spcBef>
              <a:buChar char="•"/>
              <a:tabLst>
                <a:tab pos="241935" algn="l"/>
              </a:tabLst>
            </a:pPr>
            <a:r>
              <a:rPr dirty="0" sz="2200" spc="-5">
                <a:latin typeface="Arial MT"/>
                <a:cs typeface="Arial MT"/>
              </a:rPr>
              <a:t>Section 270A(1): The </a:t>
            </a:r>
            <a:r>
              <a:rPr dirty="0" sz="2200">
                <a:latin typeface="Arial MT"/>
                <a:cs typeface="Arial MT"/>
              </a:rPr>
              <a:t>AO/CIT(A)/CIT </a:t>
            </a:r>
            <a:r>
              <a:rPr dirty="0" sz="2200" spc="-5">
                <a:latin typeface="Arial MT"/>
                <a:cs typeface="Arial MT"/>
              </a:rPr>
              <a:t>or </a:t>
            </a:r>
            <a:r>
              <a:rPr dirty="0" sz="2200" spc="-45">
                <a:latin typeface="Arial MT"/>
                <a:cs typeface="Arial MT"/>
              </a:rPr>
              <a:t>Pr. </a:t>
            </a:r>
            <a:r>
              <a:rPr dirty="0" sz="2200" spc="-5">
                <a:latin typeface="Arial MT"/>
                <a:cs typeface="Arial MT"/>
              </a:rPr>
              <a:t>CIT may </a:t>
            </a:r>
            <a:r>
              <a:rPr dirty="0" sz="2200">
                <a:latin typeface="Arial MT"/>
                <a:cs typeface="Arial MT"/>
              </a:rPr>
              <a:t>during </a:t>
            </a:r>
            <a:r>
              <a:rPr dirty="0" sz="2200" spc="-5">
                <a:latin typeface="Arial MT"/>
                <a:cs typeface="Arial MT"/>
              </a:rPr>
              <a:t>the course of any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proceedings under this Act, direct that any </a:t>
            </a:r>
            <a:r>
              <a:rPr dirty="0" sz="2200">
                <a:latin typeface="Arial MT"/>
                <a:cs typeface="Arial MT"/>
              </a:rPr>
              <a:t>person </a:t>
            </a:r>
            <a:r>
              <a:rPr dirty="0" sz="2200" spc="-5">
                <a:latin typeface="Arial MT"/>
                <a:cs typeface="Arial MT"/>
              </a:rPr>
              <a:t>who </a:t>
            </a:r>
            <a:r>
              <a:rPr dirty="0" sz="2200">
                <a:latin typeface="Arial MT"/>
                <a:cs typeface="Arial MT"/>
              </a:rPr>
              <a:t>has </a:t>
            </a:r>
            <a:r>
              <a:rPr dirty="0" sz="2200" spc="-5">
                <a:latin typeface="Arial MT"/>
                <a:cs typeface="Arial MT"/>
              </a:rPr>
              <a:t>underreported his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shall be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liable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penalty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addition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059" y="979068"/>
            <a:ext cx="10697210" cy="216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270A</a:t>
            </a:r>
            <a:r>
              <a:rPr dirty="0" sz="2200" spc="-10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provides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penalties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underreporting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misreporting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income.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defines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underreporting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misreporting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follows:</a:t>
            </a:r>
            <a:endParaRPr sz="2200">
              <a:latin typeface="Arial MT"/>
              <a:cs typeface="Arial MT"/>
            </a:endParaRPr>
          </a:p>
          <a:p>
            <a:pPr marL="241300" marR="401955" indent="-228600">
              <a:lnSpc>
                <a:spcPct val="120100"/>
              </a:lnSpc>
              <a:spcBef>
                <a:spcPts val="9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 b="1">
                <a:latin typeface="Arial"/>
                <a:cs typeface="Arial"/>
              </a:rPr>
              <a:t>Underreporting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of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Income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–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taxpayer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underreported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his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reassessed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by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assessing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officer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more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than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returned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taxpayer.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6114" y="309752"/>
            <a:ext cx="437769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001F5F"/>
                </a:solidFill>
              </a:rPr>
              <a:t>UNDER</a:t>
            </a:r>
            <a:r>
              <a:rPr dirty="0" sz="3500" spc="-60">
                <a:solidFill>
                  <a:srgbClr val="001F5F"/>
                </a:solidFill>
              </a:rPr>
              <a:t> </a:t>
            </a:r>
            <a:r>
              <a:rPr dirty="0" sz="3500">
                <a:solidFill>
                  <a:srgbClr val="001F5F"/>
                </a:solidFill>
              </a:rPr>
              <a:t>REPORTING</a:t>
            </a:r>
            <a:endParaRPr sz="3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979" y="3217022"/>
            <a:ext cx="4928351" cy="28091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08326" y="6230823"/>
            <a:ext cx="6503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7485" algn="l"/>
              </a:tabLst>
            </a:pPr>
            <a:r>
              <a:rPr dirty="0" sz="1800" spc="-10">
                <a:latin typeface="Calibri"/>
                <a:cs typeface="Calibri"/>
              </a:rPr>
              <a:t>Penalty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@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50%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amount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tax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payable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under-reported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income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796" y="695959"/>
            <a:ext cx="3556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5F"/>
                </a:solidFill>
              </a:rPr>
              <a:t>MISREPORTING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12647" y="1808278"/>
            <a:ext cx="10132695" cy="410908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 b="1">
                <a:latin typeface="Arial"/>
                <a:cs typeface="Arial"/>
              </a:rPr>
              <a:t>Misreporting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of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Income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–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taxpayer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misreported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his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has:</a:t>
            </a:r>
            <a:endParaRPr sz="2200">
              <a:latin typeface="Arial MT"/>
              <a:cs typeface="Arial MT"/>
            </a:endParaRPr>
          </a:p>
          <a:p>
            <a:pPr marL="241300" marR="492125" indent="-228600">
              <a:lnSpc>
                <a:spcPct val="9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(a)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 b="1">
                <a:latin typeface="Arial"/>
                <a:cs typeface="Arial"/>
              </a:rPr>
              <a:t>Underreported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his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income;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(b)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Claimed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excessive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deductions;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(c)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Claimed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excessive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depreciation;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or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(d)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Concealed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income;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(e)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Furnished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inaccurate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particulars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241300" marR="684530" indent="-228600">
              <a:lnSpc>
                <a:spcPct val="90100"/>
              </a:lnSpc>
              <a:spcBef>
                <a:spcPts val="16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 b="1">
                <a:latin typeface="Arial"/>
                <a:cs typeface="Arial"/>
              </a:rPr>
              <a:t>The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penalties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under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Section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270A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are based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on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the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degree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of 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underreporting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or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misreporting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of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income.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provides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two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different </a:t>
            </a:r>
            <a:r>
              <a:rPr dirty="0" sz="2200">
                <a:latin typeface="Arial MT"/>
                <a:cs typeface="Arial MT"/>
              </a:rPr>
              <a:t>penalties,</a:t>
            </a:r>
            <a:r>
              <a:rPr dirty="0" sz="2200" spc="-5">
                <a:latin typeface="Arial MT"/>
                <a:cs typeface="Arial MT"/>
              </a:rPr>
              <a:t> namely: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550">
              <a:latin typeface="Arial MT"/>
              <a:cs typeface="Arial MT"/>
            </a:endParaRPr>
          </a:p>
          <a:p>
            <a:pPr marL="241300" indent="-228600">
              <a:lnSpc>
                <a:spcPts val="251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  <a:tab pos="4625975" algn="l"/>
              </a:tabLst>
            </a:pPr>
            <a:r>
              <a:rPr dirty="0" sz="2200" spc="-5">
                <a:latin typeface="Arial MT"/>
                <a:cs typeface="Arial MT"/>
              </a:rPr>
              <a:t>Any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misreporting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thereof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Penalty</a:t>
            </a:r>
            <a:r>
              <a:rPr dirty="0" sz="2200" spc="5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-	@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200%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amount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tax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payable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under-</a:t>
            </a:r>
            <a:endParaRPr sz="2200">
              <a:latin typeface="Arial MT"/>
              <a:cs typeface="Arial MT"/>
            </a:endParaRPr>
          </a:p>
          <a:p>
            <a:pPr marL="241300">
              <a:lnSpc>
                <a:spcPts val="2510"/>
              </a:lnSpc>
            </a:pPr>
            <a:r>
              <a:rPr dirty="0" sz="2200" spc="-5">
                <a:latin typeface="Arial MT"/>
                <a:cs typeface="Arial MT"/>
              </a:rPr>
              <a:t>reported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income.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68705"/>
            <a:ext cx="102793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IMMUNITY</a:t>
            </a:r>
            <a:r>
              <a:rPr dirty="0" sz="4400" spc="-100"/>
              <a:t> </a:t>
            </a:r>
            <a:r>
              <a:rPr dirty="0" sz="4400"/>
              <a:t>FROM</a:t>
            </a:r>
            <a:r>
              <a:rPr dirty="0" sz="4400" spc="-20"/>
              <a:t> </a:t>
            </a:r>
            <a:r>
              <a:rPr dirty="0" sz="4400" spc="-45"/>
              <a:t>PENALTY</a:t>
            </a:r>
            <a:r>
              <a:rPr dirty="0" sz="4400" spc="-85"/>
              <a:t> </a:t>
            </a:r>
            <a:r>
              <a:rPr dirty="0" sz="4400"/>
              <a:t>U/S</a:t>
            </a:r>
            <a:r>
              <a:rPr dirty="0" sz="4400" spc="-20"/>
              <a:t> </a:t>
            </a:r>
            <a:r>
              <a:rPr dirty="0" sz="4400"/>
              <a:t>270AA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621404" y="2312568"/>
            <a:ext cx="8058150" cy="3499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07975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1. Assessee needs to make an application to the Assessing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Officer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grant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immunity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from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imposition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penalty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270AA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initiation of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proceedings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under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section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276C/276CC.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050">
              <a:latin typeface="Arial MT"/>
              <a:cs typeface="Arial MT"/>
            </a:endParaRPr>
          </a:p>
          <a:p>
            <a:pPr marL="241300" marR="5080" indent="-228600">
              <a:lnSpc>
                <a:spcPct val="120000"/>
              </a:lnSpc>
              <a:buChar char="•"/>
              <a:tabLst>
                <a:tab pos="240665" algn="l"/>
                <a:tab pos="241300" algn="l"/>
                <a:tab pos="2338070" algn="l"/>
              </a:tabLst>
            </a:pPr>
            <a:r>
              <a:rPr dirty="0" sz="2200" spc="-5">
                <a:latin typeface="Arial MT"/>
                <a:cs typeface="Arial MT"/>
              </a:rPr>
              <a:t>2.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Application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	to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 made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within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1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month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from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end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month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which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order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assessment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reassessment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received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475" y="2752354"/>
            <a:ext cx="2811133" cy="296009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100" y="422275"/>
            <a:ext cx="37592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/>
              <a:t>PENALTY</a:t>
            </a:r>
            <a:r>
              <a:rPr dirty="0" sz="3200" spc="-110"/>
              <a:t> </a:t>
            </a:r>
            <a:r>
              <a:rPr dirty="0" sz="3200"/>
              <a:t>U/S</a:t>
            </a:r>
            <a:r>
              <a:rPr dirty="0" sz="3200" spc="-30"/>
              <a:t> </a:t>
            </a:r>
            <a:r>
              <a:rPr dirty="0" sz="3200" spc="-5"/>
              <a:t>270A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00201" y="1246378"/>
            <a:ext cx="7263130" cy="20059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Estimated</a:t>
            </a:r>
            <a:r>
              <a:rPr dirty="0" sz="1800" spc="-2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addition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  <a:spcBef>
                <a:spcPts val="1005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Ref:</a:t>
            </a:r>
            <a:r>
              <a:rPr dirty="0" u="heavy" sz="1800" spc="2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case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assessee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assessment</a:t>
            </a:r>
            <a:r>
              <a:rPr dirty="0" sz="1800" spc="2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was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completed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making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estimated addition </a:t>
            </a:r>
            <a:r>
              <a:rPr dirty="0" sz="1800">
                <a:latin typeface="Arial MT"/>
                <a:cs typeface="Arial MT"/>
              </a:rPr>
              <a:t>to the </a:t>
            </a:r>
            <a:r>
              <a:rPr dirty="0" sz="1800" spc="-5">
                <a:latin typeface="Arial MT"/>
                <a:cs typeface="Arial MT"/>
              </a:rPr>
              <a:t>total income.</a:t>
            </a:r>
            <a:r>
              <a:rPr dirty="0" sz="1800">
                <a:latin typeface="Arial MT"/>
                <a:cs typeface="Arial MT"/>
              </a:rPr>
              <a:t> The </a:t>
            </a:r>
            <a:r>
              <a:rPr dirty="0" sz="1800" spc="-5">
                <a:latin typeface="Arial MT"/>
                <a:cs typeface="Arial MT"/>
              </a:rPr>
              <a:t>penalty </a:t>
            </a:r>
            <a:r>
              <a:rPr dirty="0" sz="1800">
                <a:latin typeface="Arial MT"/>
                <a:cs typeface="Arial MT"/>
              </a:rPr>
              <a:t>u/s </a:t>
            </a:r>
            <a:r>
              <a:rPr dirty="0" sz="1800" spc="-5">
                <a:latin typeface="Arial MT"/>
                <a:cs typeface="Arial MT"/>
              </a:rPr>
              <a:t>270 </a:t>
            </a:r>
            <a:r>
              <a:rPr dirty="0" sz="1800">
                <a:latin typeface="Arial MT"/>
                <a:cs typeface="Arial MT"/>
              </a:rPr>
              <a:t>A </a:t>
            </a:r>
            <a:r>
              <a:rPr dirty="0" sz="1800" spc="-15">
                <a:latin typeface="Arial MT"/>
                <a:cs typeface="Arial MT"/>
              </a:rPr>
              <a:t>was 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initiated.</a:t>
            </a:r>
            <a:r>
              <a:rPr dirty="0" sz="1800" spc="98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During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penalty proceeding, the assesse has submitted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that addition </a:t>
            </a:r>
            <a:r>
              <a:rPr dirty="0" sz="1800" spc="-10">
                <a:latin typeface="Arial MT"/>
                <a:cs typeface="Arial MT"/>
              </a:rPr>
              <a:t>was </a:t>
            </a:r>
            <a:r>
              <a:rPr dirty="0" sz="1800" spc="-5">
                <a:latin typeface="Arial MT"/>
                <a:cs typeface="Arial MT"/>
              </a:rPr>
              <a:t>based </a:t>
            </a:r>
            <a:r>
              <a:rPr dirty="0" sz="1800">
                <a:latin typeface="Arial MT"/>
                <a:cs typeface="Arial MT"/>
              </a:rPr>
              <a:t>on the </a:t>
            </a:r>
            <a:r>
              <a:rPr dirty="0" sz="1800" spc="-5">
                <a:latin typeface="Arial MT"/>
                <a:cs typeface="Arial MT"/>
              </a:rPr>
              <a:t>estimation of total income, hence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penalty</a:t>
            </a:r>
            <a:r>
              <a:rPr dirty="0" sz="18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u/s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270A</a:t>
            </a:r>
            <a:r>
              <a:rPr dirty="0" sz="1800" spc="-9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does</a:t>
            </a:r>
            <a:r>
              <a:rPr dirty="0" sz="1800" spc="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not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arise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and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may</a:t>
            </a:r>
            <a:r>
              <a:rPr dirty="0" sz="1800" spc="-5">
                <a:latin typeface="Arial MT"/>
                <a:cs typeface="Arial MT"/>
              </a:rPr>
              <a:t> be dropped.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206" y="4033266"/>
            <a:ext cx="10592435" cy="200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The</a:t>
            </a:r>
            <a:r>
              <a:rPr dirty="0" sz="1800" spc="-3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penalty</a:t>
            </a:r>
            <a:r>
              <a:rPr dirty="0" sz="1800" spc="-1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can</a:t>
            </a:r>
            <a:r>
              <a:rPr dirty="0" sz="1800" spc="-1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be</a:t>
            </a:r>
            <a:r>
              <a:rPr dirty="0" sz="1800" spc="-2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initiated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  <a:spcBef>
                <a:spcPts val="1005"/>
              </a:spcBef>
            </a:pP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amount</a:t>
            </a:r>
            <a:r>
              <a:rPr dirty="0" sz="1800" spc="37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under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reported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income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determined</a:t>
            </a:r>
            <a:r>
              <a:rPr dirty="0" sz="1800" spc="36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on</a:t>
            </a:r>
            <a:r>
              <a:rPr dirty="0" sz="1800" spc="3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36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basis</a:t>
            </a:r>
            <a:r>
              <a:rPr dirty="0" sz="1800" spc="36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</a:t>
            </a:r>
            <a:r>
              <a:rPr dirty="0" sz="1800" spc="38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estimate,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if</a:t>
            </a:r>
            <a:r>
              <a:rPr dirty="0" sz="1800" spc="3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accounts</a:t>
            </a:r>
            <a:r>
              <a:rPr dirty="0" sz="1800" spc="3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correct and complete </a:t>
            </a:r>
            <a:r>
              <a:rPr dirty="0" sz="1800">
                <a:latin typeface="Arial MT"/>
                <a:cs typeface="Arial MT"/>
              </a:rPr>
              <a:t>to </a:t>
            </a:r>
            <a:r>
              <a:rPr dirty="0" sz="1800" spc="-5">
                <a:latin typeface="Arial MT"/>
                <a:cs typeface="Arial MT"/>
              </a:rPr>
              <a:t>the satisfaction of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Assessing officer if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Commissioner of (Appeals) or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Commissioner</a:t>
            </a:r>
            <a:r>
              <a:rPr dirty="0" sz="1800" spc="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or </a:t>
            </a:r>
            <a:r>
              <a:rPr dirty="0" sz="1800">
                <a:latin typeface="Arial MT"/>
                <a:cs typeface="Arial MT"/>
              </a:rPr>
              <a:t>the Principle </a:t>
            </a:r>
            <a:r>
              <a:rPr dirty="0" sz="1800" spc="-10">
                <a:latin typeface="Arial MT"/>
                <a:cs typeface="Arial MT"/>
              </a:rPr>
              <a:t>Commissioner, </a:t>
            </a:r>
            <a:r>
              <a:rPr dirty="0" sz="1800" spc="-5">
                <a:latin typeface="Arial MT"/>
                <a:cs typeface="Arial MT"/>
              </a:rPr>
              <a:t>as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case </a:t>
            </a:r>
            <a:r>
              <a:rPr dirty="0" sz="1800">
                <a:latin typeface="Arial MT"/>
                <a:cs typeface="Arial MT"/>
              </a:rPr>
              <a:t>may </a:t>
            </a:r>
            <a:r>
              <a:rPr dirty="0" sz="1800" spc="-5">
                <a:latin typeface="Arial MT"/>
                <a:cs typeface="Arial MT"/>
              </a:rPr>
              <a:t>be, </a:t>
            </a:r>
            <a:r>
              <a:rPr dirty="0" sz="1800">
                <a:latin typeface="Arial MT"/>
                <a:cs typeface="Arial MT"/>
              </a:rPr>
              <a:t>but </a:t>
            </a:r>
            <a:r>
              <a:rPr dirty="0" sz="1800" spc="-5">
                <a:latin typeface="Arial MT"/>
                <a:cs typeface="Arial MT"/>
              </a:rPr>
              <a:t>the method employed is </a:t>
            </a:r>
            <a:r>
              <a:rPr dirty="0" sz="1800">
                <a:latin typeface="Arial MT"/>
                <a:cs typeface="Arial MT"/>
              </a:rPr>
              <a:t>such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that,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>
                <a:latin typeface="Arial MT"/>
                <a:cs typeface="Arial MT"/>
              </a:rPr>
              <a:t>income cannot properly </a:t>
            </a:r>
            <a:r>
              <a:rPr dirty="0" sz="1800">
                <a:latin typeface="Arial MT"/>
                <a:cs typeface="Arial MT"/>
              </a:rPr>
              <a:t>be </a:t>
            </a:r>
            <a:r>
              <a:rPr dirty="0" sz="1800" spc="-5">
                <a:latin typeface="Arial MT"/>
                <a:cs typeface="Arial MT"/>
              </a:rPr>
              <a:t>deducted therefrom. Thus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penalty </a:t>
            </a:r>
            <a:r>
              <a:rPr dirty="0" sz="1800">
                <a:latin typeface="Arial MT"/>
                <a:cs typeface="Arial MT"/>
              </a:rPr>
              <a:t>u/s </a:t>
            </a:r>
            <a:r>
              <a:rPr dirty="0" sz="1800" spc="-5">
                <a:latin typeface="Arial MT"/>
                <a:cs typeface="Arial MT"/>
              </a:rPr>
              <a:t>270A can be levied </a:t>
            </a:r>
            <a:r>
              <a:rPr dirty="0" sz="1800">
                <a:latin typeface="Arial MT"/>
                <a:cs typeface="Arial MT"/>
              </a:rPr>
              <a:t>on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estimated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income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only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if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not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covered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by</a:t>
            </a:r>
            <a:r>
              <a:rPr dirty="0" sz="1800">
                <a:latin typeface="Arial MT"/>
                <a:cs typeface="Arial MT"/>
              </a:rPr>
              <a:t> the </a:t>
            </a:r>
            <a:r>
              <a:rPr dirty="0" sz="1800" spc="-5">
                <a:latin typeface="Arial MT"/>
                <a:cs typeface="Arial MT"/>
              </a:rPr>
              <a:t>circumstances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</a:t>
            </a:r>
            <a:r>
              <a:rPr dirty="0" sz="1800">
                <a:latin typeface="Arial MT"/>
                <a:cs typeface="Arial MT"/>
              </a:rPr>
              <a:t> the</a:t>
            </a:r>
            <a:r>
              <a:rPr dirty="0" sz="1800" spc="-5">
                <a:latin typeface="Arial MT"/>
                <a:cs typeface="Arial MT"/>
              </a:rPr>
              <a:t> above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clauses.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0736" y="1510917"/>
            <a:ext cx="2796206" cy="203171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1328" y="509396"/>
            <a:ext cx="376745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/>
              <a:t>PENALTY</a:t>
            </a:r>
            <a:r>
              <a:rPr dirty="0" sz="3200" spc="-45"/>
              <a:t> </a:t>
            </a:r>
            <a:r>
              <a:rPr dirty="0" sz="3200"/>
              <a:t>U/S</a:t>
            </a:r>
            <a:r>
              <a:rPr dirty="0" sz="3200" spc="-30"/>
              <a:t> </a:t>
            </a:r>
            <a:r>
              <a:rPr dirty="0" sz="3200" spc="-5"/>
              <a:t>270A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29638" y="1577086"/>
            <a:ext cx="452564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Penalty</a:t>
            </a:r>
            <a:r>
              <a:rPr dirty="0" sz="1800" spc="13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u/s</a:t>
            </a:r>
            <a:r>
              <a:rPr dirty="0" sz="1800" spc="14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270A</a:t>
            </a:r>
            <a:r>
              <a:rPr dirty="0" sz="1800" spc="2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C55A11"/>
                </a:solidFill>
                <a:latin typeface="Arial"/>
                <a:cs typeface="Arial"/>
              </a:rPr>
              <a:t>was</a:t>
            </a:r>
            <a:r>
              <a:rPr dirty="0" sz="1800" spc="14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initiated</a:t>
            </a:r>
            <a:r>
              <a:rPr dirty="0" sz="1800" spc="1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instead</a:t>
            </a:r>
            <a:r>
              <a:rPr dirty="0" sz="1800" spc="1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of </a:t>
            </a:r>
            <a:r>
              <a:rPr dirty="0" sz="1800" spc="-484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the</a:t>
            </a: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55A11"/>
                </a:solidFill>
                <a:latin typeface="Arial"/>
                <a:cs typeface="Arial"/>
              </a:rPr>
              <a:t>penalty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3714" y="1618234"/>
            <a:ext cx="9817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55A11"/>
                </a:solidFill>
                <a:latin typeface="Arial"/>
                <a:cs typeface="Arial"/>
              </a:rPr>
              <a:t>271</a:t>
            </a:r>
            <a:r>
              <a:rPr dirty="0" sz="1800" spc="9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C55A11"/>
                </a:solidFill>
                <a:latin typeface="Arial"/>
                <a:cs typeface="Arial"/>
              </a:rPr>
              <a:t>AAC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9638" y="2335357"/>
            <a:ext cx="9424035" cy="31692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3781425">
              <a:lnSpc>
                <a:spcPct val="114999"/>
              </a:lnSpc>
              <a:spcBef>
                <a:spcPts val="105"/>
              </a:spcBef>
            </a:pPr>
            <a:r>
              <a:rPr dirty="0" sz="1800" spc="-5">
                <a:latin typeface="Arial MT"/>
                <a:cs typeface="Arial MT"/>
              </a:rPr>
              <a:t>During</a:t>
            </a:r>
            <a:r>
              <a:rPr dirty="0" sz="1800">
                <a:latin typeface="Arial MT"/>
                <a:cs typeface="Arial MT"/>
              </a:rPr>
              <a:t> the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completion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assessment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proceeding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instead of initiating penalty </a:t>
            </a:r>
            <a:r>
              <a:rPr dirty="0" sz="1800">
                <a:latin typeface="Arial MT"/>
                <a:cs typeface="Arial MT"/>
              </a:rPr>
              <a:t>u/s </a:t>
            </a:r>
            <a:r>
              <a:rPr dirty="0" sz="1800" spc="-5">
                <a:latin typeface="Arial MT"/>
                <a:cs typeface="Arial MT"/>
              </a:rPr>
              <a:t>271AAC the penalty </a:t>
            </a:r>
            <a:r>
              <a:rPr dirty="0" sz="1800">
                <a:latin typeface="Arial MT"/>
                <a:cs typeface="Arial MT"/>
              </a:rPr>
              <a:t>u/s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270A </a:t>
            </a:r>
            <a:r>
              <a:rPr dirty="0" sz="1800" spc="-15">
                <a:latin typeface="Arial MT"/>
                <a:cs typeface="Arial MT"/>
              </a:rPr>
              <a:t>was </a:t>
            </a:r>
            <a:r>
              <a:rPr dirty="0" sz="1800" spc="-5">
                <a:latin typeface="Arial MT"/>
                <a:cs typeface="Arial MT"/>
              </a:rPr>
              <a:t>initiated. </a:t>
            </a:r>
            <a:r>
              <a:rPr dirty="0" sz="1800" spc="-10">
                <a:latin typeface="Arial MT"/>
                <a:cs typeface="Arial MT"/>
              </a:rPr>
              <a:t>whether </a:t>
            </a:r>
            <a:r>
              <a:rPr dirty="0" sz="1800" spc="-5">
                <a:latin typeface="Arial MT"/>
                <a:cs typeface="Arial MT"/>
              </a:rPr>
              <a:t>proceedings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initiated </a:t>
            </a:r>
            <a:r>
              <a:rPr dirty="0" sz="1800">
                <a:latin typeface="Arial MT"/>
                <a:cs typeface="Arial MT"/>
              </a:rPr>
              <a:t>u/s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270A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are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be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closed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please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advices.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104775" marR="5080">
              <a:lnSpc>
                <a:spcPct val="114999"/>
              </a:lnSpc>
              <a:spcBef>
                <a:spcPts val="1560"/>
              </a:spcBef>
            </a:pPr>
            <a:r>
              <a:rPr dirty="0" sz="1800" spc="-5">
                <a:latin typeface="Arial MT"/>
                <a:cs typeface="Arial MT"/>
              </a:rPr>
              <a:t>Issuance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penalty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notice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under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irrelevant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section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Act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is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seen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as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non-application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mind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by</a:t>
            </a:r>
            <a:r>
              <a:rPr dirty="0" sz="1800">
                <a:latin typeface="Arial MT"/>
                <a:cs typeface="Arial MT"/>
              </a:rPr>
              <a:t> the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and is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held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5">
                <a:latin typeface="Arial MT"/>
                <a:cs typeface="Arial MT"/>
              </a:rPr>
              <a:t> be bad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 </a:t>
            </a:r>
            <a:r>
              <a:rPr dirty="0" sz="1800" spc="-40">
                <a:latin typeface="Arial MT"/>
                <a:cs typeface="Arial MT"/>
              </a:rPr>
              <a:t>law.</a:t>
            </a:r>
            <a:endParaRPr sz="1800">
              <a:latin typeface="Arial MT"/>
              <a:cs typeface="Arial MT"/>
            </a:endParaRPr>
          </a:p>
          <a:p>
            <a:pPr marL="104775">
              <a:lnSpc>
                <a:spcPct val="100000"/>
              </a:lnSpc>
              <a:spcBef>
                <a:spcPts val="1330"/>
              </a:spcBef>
            </a:pP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Penalty</a:t>
            </a:r>
            <a:r>
              <a:rPr dirty="0" sz="18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ought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have</a:t>
            </a:r>
            <a:r>
              <a:rPr dirty="0" sz="18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been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initiated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as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per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provisions</a:t>
            </a:r>
            <a:r>
              <a:rPr dirty="0" sz="1800" spc="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section 271AAC.</a:t>
            </a:r>
            <a:r>
              <a:rPr dirty="0" sz="1800" spc="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So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endParaRPr sz="1800">
              <a:latin typeface="Arial MT"/>
              <a:cs typeface="Arial MT"/>
            </a:endParaRPr>
          </a:p>
          <a:p>
            <a:pPr marL="104775">
              <a:lnSpc>
                <a:spcPct val="100000"/>
              </a:lnSpc>
              <a:spcBef>
                <a:spcPts val="330"/>
              </a:spcBef>
            </a:pP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proceedings</a:t>
            </a:r>
            <a:r>
              <a:rPr dirty="0" sz="1800" spc="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initiated</a:t>
            </a:r>
            <a:r>
              <a:rPr dirty="0" sz="1800" spc="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u/s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 270A</a:t>
            </a:r>
            <a:r>
              <a:rPr dirty="0" sz="1800" spc="-8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are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closed</a:t>
            </a:r>
            <a:r>
              <a:rPr dirty="0" sz="18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in consultation</a:t>
            </a:r>
            <a:r>
              <a:rPr dirty="0" sz="1800" spc="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with</a:t>
            </a:r>
            <a:r>
              <a:rPr dirty="0" sz="1800" spc="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range</a:t>
            </a:r>
            <a:r>
              <a:rPr dirty="0" sz="18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head.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038" y="1612938"/>
            <a:ext cx="3397683" cy="206142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51" y="1185672"/>
            <a:ext cx="11383518" cy="54368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4812" y="1751457"/>
            <a:ext cx="10977245" cy="429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Translation</a:t>
            </a:r>
            <a:r>
              <a:rPr dirty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documents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from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regional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languages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English: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it would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better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if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references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received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well in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advance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would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 feasible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provide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satisfactory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translated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version.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20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>
                <a:latin typeface="Arial MT"/>
                <a:cs typeface="Arial MT"/>
              </a:rPr>
              <a:t>While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requesting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translation,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language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from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which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it</a:t>
            </a:r>
            <a:r>
              <a:rPr dirty="0" sz="2000" spc="-5">
                <a:latin typeface="Arial MT"/>
                <a:cs typeface="Arial MT"/>
              </a:rPr>
              <a:t> is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translated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may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 MT"/>
                <a:cs typeface="Arial MT"/>
              </a:rPr>
              <a:t>mentioned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clearly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that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will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reach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designated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 spc="10">
                <a:latin typeface="Arial MT"/>
                <a:cs typeface="Arial MT"/>
              </a:rPr>
              <a:t>TU.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355600" marR="67183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>
                <a:latin typeface="Arial MT"/>
                <a:cs typeface="Arial MT"/>
              </a:rPr>
              <a:t>It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suggested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access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 a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legal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repository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system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containing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data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regarding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reports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submitted on legal issues </a:t>
            </a:r>
            <a:r>
              <a:rPr dirty="0" sz="2000">
                <a:latin typeface="Arial MT"/>
                <a:cs typeface="Arial MT"/>
              </a:rPr>
              <a:t>raised ,be </a:t>
            </a:r>
            <a:r>
              <a:rPr dirty="0" sz="2000" spc="-5">
                <a:latin typeface="Arial MT"/>
                <a:cs typeface="Arial MT"/>
              </a:rPr>
              <a:t>provided </a:t>
            </a:r>
            <a:r>
              <a:rPr dirty="0" sz="2000">
                <a:latin typeface="Arial MT"/>
                <a:cs typeface="Arial MT"/>
              </a:rPr>
              <a:t>to the </a:t>
            </a:r>
            <a:r>
              <a:rPr dirty="0" sz="2000" spc="-5">
                <a:latin typeface="Arial MT"/>
                <a:cs typeface="Arial MT"/>
              </a:rPr>
              <a:t>officers </a:t>
            </a:r>
            <a:r>
              <a:rPr dirty="0" sz="2000">
                <a:latin typeface="Arial MT"/>
                <a:cs typeface="Arial MT"/>
              </a:rPr>
              <a:t>posted </a:t>
            </a:r>
            <a:r>
              <a:rPr dirty="0" sz="2000" spc="-5">
                <a:latin typeface="Arial MT"/>
                <a:cs typeface="Arial MT"/>
              </a:rPr>
              <a:t>in </a:t>
            </a:r>
            <a:r>
              <a:rPr dirty="0" sz="2000" spc="-10">
                <a:latin typeface="Arial MT"/>
                <a:cs typeface="Arial MT"/>
              </a:rPr>
              <a:t>TU’s </a:t>
            </a:r>
            <a:r>
              <a:rPr dirty="0" sz="2000">
                <a:latin typeface="Arial MT"/>
                <a:cs typeface="Arial MT"/>
              </a:rPr>
              <a:t>to maintain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uniformity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in providing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solutions.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>
              <a:latin typeface="Arial MT"/>
              <a:cs typeface="Arial MT"/>
            </a:endParaRPr>
          </a:p>
          <a:p>
            <a:pPr marL="355600" marR="316865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>
                <a:latin typeface="Arial MT"/>
                <a:cs typeface="Arial MT"/>
              </a:rPr>
              <a:t>While making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reference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TU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appropriate</a:t>
            </a:r>
            <a:r>
              <a:rPr dirty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TAB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>
                <a:latin typeface="Arial MT"/>
                <a:cs typeface="Arial MT"/>
              </a:rPr>
              <a:t>viz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TPO,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5">
                <a:latin typeface="Arial MT"/>
                <a:cs typeface="Arial MT"/>
              </a:rPr>
              <a:t>Valuation,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Translation,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FTTR,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Spl.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Audit, other technical matter in </a:t>
            </a:r>
            <a:r>
              <a:rPr dirty="0" sz="2000" spc="-5">
                <a:latin typeface="Arial MT"/>
                <a:cs typeface="Arial MT"/>
              </a:rPr>
              <a:t>the </a:t>
            </a:r>
            <a:r>
              <a:rPr dirty="0" sz="2000">
                <a:latin typeface="Arial MT"/>
                <a:cs typeface="Arial MT"/>
              </a:rPr>
              <a:t>prescribed form with </a:t>
            </a:r>
            <a:r>
              <a:rPr dirty="0" sz="2000" spc="-5">
                <a:latin typeface="Arial MT"/>
                <a:cs typeface="Arial MT"/>
              </a:rPr>
              <a:t>the </a:t>
            </a:r>
            <a:r>
              <a:rPr dirty="0" sz="2000">
                <a:latin typeface="Arial MT"/>
                <a:cs typeface="Arial MT"/>
              </a:rPr>
              <a:t>approval of the appropriate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15">
                <a:latin typeface="Arial MT"/>
                <a:cs typeface="Arial MT"/>
              </a:rPr>
              <a:t>authority. </a:t>
            </a:r>
            <a:r>
              <a:rPr dirty="0" sz="2000">
                <a:latin typeface="Arial MT"/>
                <a:cs typeface="Arial MT"/>
              </a:rPr>
              <a:t>Then only the relevant functionality </a:t>
            </a:r>
            <a:r>
              <a:rPr dirty="0" sz="2000" spc="-50">
                <a:latin typeface="Arial MT"/>
                <a:cs typeface="Arial MT"/>
              </a:rPr>
              <a:t>TAB </a:t>
            </a:r>
            <a:r>
              <a:rPr dirty="0" sz="2000">
                <a:latin typeface="Arial MT"/>
                <a:cs typeface="Arial MT"/>
              </a:rPr>
              <a:t>will be available to </a:t>
            </a:r>
            <a:r>
              <a:rPr dirty="0" sz="2000" spc="-45">
                <a:latin typeface="Arial MT"/>
                <a:cs typeface="Arial MT"/>
              </a:rPr>
              <a:t>Tech. </a:t>
            </a:r>
            <a:r>
              <a:rPr dirty="0" sz="2000">
                <a:latin typeface="Arial MT"/>
                <a:cs typeface="Arial MT"/>
              </a:rPr>
              <a:t>Unit for further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necessary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action.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Otherwise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improper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reference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will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returned.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5803" y="286511"/>
            <a:ext cx="4894326" cy="7490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2736" y="307035"/>
            <a:ext cx="37471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E273C"/>
                </a:solidFill>
              </a:rPr>
              <a:t>SU</a:t>
            </a:r>
            <a:r>
              <a:rPr dirty="0" sz="4000" spc="-20">
                <a:solidFill>
                  <a:srgbClr val="0E273C"/>
                </a:solidFill>
              </a:rPr>
              <a:t>G</a:t>
            </a:r>
            <a:r>
              <a:rPr dirty="0" sz="4000" spc="-5">
                <a:solidFill>
                  <a:srgbClr val="0E273C"/>
                </a:solidFill>
              </a:rPr>
              <a:t>GES</a:t>
            </a:r>
            <a:r>
              <a:rPr dirty="0" sz="4000" spc="-25">
                <a:solidFill>
                  <a:srgbClr val="0E273C"/>
                </a:solidFill>
              </a:rPr>
              <a:t>T</a:t>
            </a:r>
            <a:r>
              <a:rPr dirty="0" sz="4000" spc="-5">
                <a:solidFill>
                  <a:srgbClr val="0E273C"/>
                </a:solidFill>
              </a:rPr>
              <a:t>IONS</a:t>
            </a:r>
            <a:endParaRPr sz="4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121920"/>
            <a:ext cx="6165342" cy="8755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335" y="237820"/>
            <a:ext cx="58604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1F5F"/>
                </a:solidFill>
              </a:rPr>
              <a:t>SUGGESTIONS</a:t>
            </a:r>
            <a:r>
              <a:rPr dirty="0" sz="4000" spc="-50">
                <a:solidFill>
                  <a:srgbClr val="001F5F"/>
                </a:solidFill>
              </a:rPr>
              <a:t> </a:t>
            </a:r>
            <a:r>
              <a:rPr dirty="0" sz="4000" spc="-10">
                <a:solidFill>
                  <a:srgbClr val="001F5F"/>
                </a:solidFill>
              </a:rPr>
              <a:t>Contd…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36" y="1136903"/>
            <a:ext cx="11232642" cy="11407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734" y="2984249"/>
            <a:ext cx="3252787" cy="32357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4488" y="5056632"/>
            <a:ext cx="7745729" cy="14820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4488" y="2426207"/>
            <a:ext cx="7806690" cy="11407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4488" y="3715511"/>
            <a:ext cx="7745729" cy="11407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8553" y="1383283"/>
            <a:ext cx="11009630" cy="4915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>
                <a:latin typeface="Arial MT"/>
                <a:cs typeface="Arial MT"/>
              </a:rPr>
              <a:t>Further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reference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valuation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should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made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earliest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reference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could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sent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DVO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C00000"/>
                </a:solidFill>
                <a:latin typeface="Arial MT"/>
                <a:cs typeface="Arial MT"/>
              </a:rPr>
              <a:t>well</a:t>
            </a:r>
            <a:r>
              <a:rPr dirty="0" sz="2000" spc="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C00000"/>
                </a:solidFill>
                <a:latin typeface="Arial MT"/>
                <a:cs typeface="Arial MT"/>
              </a:rPr>
              <a:t>in time</a:t>
            </a:r>
            <a:r>
              <a:rPr dirty="0" sz="2000" spc="-15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that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valuation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report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could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obtained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time.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 MT"/>
              <a:cs typeface="Arial MT"/>
            </a:endParaRPr>
          </a:p>
          <a:p>
            <a:pPr algn="just" lvl="1" marL="3780790" marR="179070" indent="-342900">
              <a:lnSpc>
                <a:spcPct val="100000"/>
              </a:lnSpc>
              <a:buFont typeface="Wingdings"/>
              <a:buChar char=""/>
              <a:tabLst>
                <a:tab pos="3781425" algn="l"/>
              </a:tabLst>
            </a:pPr>
            <a:r>
              <a:rPr dirty="0" sz="2200" spc="-15">
                <a:latin typeface="Calibri"/>
                <a:cs typeface="Calibri"/>
              </a:rPr>
              <a:t>For </a:t>
            </a:r>
            <a:r>
              <a:rPr dirty="0" sz="2200" spc="-20">
                <a:latin typeface="Calibri"/>
                <a:cs typeface="Calibri"/>
              </a:rPr>
              <a:t>Valuation,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10" b="1">
                <a:solidFill>
                  <a:srgbClr val="C00000"/>
                </a:solidFill>
                <a:latin typeface="Calibri"/>
                <a:cs typeface="Calibri"/>
              </a:rPr>
              <a:t>location </a:t>
            </a:r>
            <a:r>
              <a:rPr dirty="0" sz="2200" spc="-5" b="1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2200" spc="-10" b="1">
                <a:solidFill>
                  <a:srgbClr val="C00000"/>
                </a:solidFill>
                <a:latin typeface="Calibri"/>
                <a:cs typeface="Calibri"/>
              </a:rPr>
              <a:t>the property </a:t>
            </a:r>
            <a:r>
              <a:rPr dirty="0" sz="2200" spc="-15">
                <a:latin typeface="Calibri"/>
                <a:cs typeface="Calibri"/>
              </a:rPr>
              <a:t>may </a:t>
            </a:r>
            <a:r>
              <a:rPr dirty="0" sz="2200" spc="-5">
                <a:latin typeface="Calibri"/>
                <a:cs typeface="Calibri"/>
              </a:rPr>
              <a:t>be mentioned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properly</a:t>
            </a:r>
            <a:r>
              <a:rPr dirty="0" sz="2200" spc="-5">
                <a:latin typeface="Calibri"/>
                <a:cs typeface="Calibri"/>
              </a:rPr>
              <a:t> so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that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 will be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sent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by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NaFAC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designated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TU.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Wingdings"/>
              <a:buChar char=""/>
            </a:pP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1750">
              <a:latin typeface="Calibri"/>
              <a:cs typeface="Calibri"/>
            </a:endParaRPr>
          </a:p>
          <a:p>
            <a:pPr algn="just" lvl="1" marL="3780790" marR="252729" indent="-342900">
              <a:lnSpc>
                <a:spcPct val="100000"/>
              </a:lnSpc>
              <a:buFont typeface="Wingdings"/>
              <a:buChar char=""/>
              <a:tabLst>
                <a:tab pos="3781425" algn="l"/>
              </a:tabLst>
            </a:pPr>
            <a:r>
              <a:rPr dirty="0" sz="2200" spc="-5">
                <a:latin typeface="Calibri"/>
                <a:cs typeface="Calibri"/>
              </a:rPr>
              <a:t>While making </a:t>
            </a:r>
            <a:r>
              <a:rPr dirty="0" sz="2200" spc="-10">
                <a:latin typeface="Calibri"/>
                <a:cs typeface="Calibri"/>
              </a:rPr>
              <a:t>legal </a:t>
            </a:r>
            <a:r>
              <a:rPr dirty="0" sz="2200" spc="-20">
                <a:latin typeface="Calibri"/>
                <a:cs typeface="Calibri"/>
              </a:rPr>
              <a:t>reference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Head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15">
                <a:latin typeface="Calibri"/>
                <a:cs typeface="Calibri"/>
              </a:rPr>
              <a:t>legal </a:t>
            </a:r>
            <a:r>
              <a:rPr dirty="0" sz="2200" spc="-20">
                <a:latin typeface="Calibri"/>
                <a:cs typeface="Calibri"/>
              </a:rPr>
              <a:t>reference </a:t>
            </a:r>
            <a:r>
              <a:rPr dirty="0" sz="2200" spc="-15">
                <a:latin typeface="Calibri"/>
                <a:cs typeface="Calibri"/>
              </a:rPr>
              <a:t>may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 mentioned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clearly so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that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 will </a:t>
            </a:r>
            <a:r>
              <a:rPr dirty="0" sz="2200" spc="-10">
                <a:latin typeface="Calibri"/>
                <a:cs typeface="Calibri"/>
              </a:rPr>
              <a:t>reach</a:t>
            </a:r>
            <a:r>
              <a:rPr dirty="0" sz="2200" spc="-5">
                <a:latin typeface="Calibri"/>
                <a:cs typeface="Calibri"/>
              </a:rPr>
              <a:t> the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designated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TU.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Wingdings"/>
              <a:buChar char=""/>
            </a:pP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100">
              <a:latin typeface="Calibri"/>
              <a:cs typeface="Calibri"/>
            </a:endParaRPr>
          </a:p>
          <a:p>
            <a:pPr algn="just" lvl="1" marL="3783329" marR="123189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83965" algn="l"/>
              </a:tabLst>
            </a:pPr>
            <a:r>
              <a:rPr dirty="0" sz="2200" spc="-5">
                <a:latin typeface="Calibri"/>
                <a:cs typeface="Calibri"/>
              </a:rPr>
              <a:t>While making </a:t>
            </a:r>
            <a:r>
              <a:rPr dirty="0" sz="2200" spc="-10" b="1">
                <a:solidFill>
                  <a:srgbClr val="C00000"/>
                </a:solidFill>
                <a:latin typeface="Calibri"/>
                <a:cs typeface="Calibri"/>
              </a:rPr>
              <a:t>legal </a:t>
            </a:r>
            <a:r>
              <a:rPr dirty="0" sz="2200" spc="-5">
                <a:latin typeface="Calibri"/>
                <a:cs typeface="Calibri"/>
              </a:rPr>
              <a:t>issues, </a:t>
            </a:r>
            <a:r>
              <a:rPr dirty="0" sz="2200" spc="-10" b="1">
                <a:solidFill>
                  <a:srgbClr val="C00000"/>
                </a:solidFill>
                <a:latin typeface="Calibri"/>
                <a:cs typeface="Calibri"/>
              </a:rPr>
              <a:t>factual </a:t>
            </a:r>
            <a:r>
              <a:rPr dirty="0" sz="2200" spc="-5">
                <a:latin typeface="Calibri"/>
                <a:cs typeface="Calibri"/>
              </a:rPr>
              <a:t>issues &amp; </a:t>
            </a:r>
            <a:r>
              <a:rPr dirty="0" sz="2200" spc="-10" b="1">
                <a:solidFill>
                  <a:srgbClr val="C00000"/>
                </a:solidFill>
                <a:latin typeface="Calibri"/>
                <a:cs typeface="Calibri"/>
              </a:rPr>
              <a:t>trivial </a:t>
            </a:r>
            <a:r>
              <a:rPr dirty="0" sz="2200" spc="-5">
                <a:latin typeface="Calibri"/>
                <a:cs typeface="Calibri"/>
              </a:rPr>
              <a:t>issues which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could </a:t>
            </a:r>
            <a:r>
              <a:rPr dirty="0" sz="2200" spc="-5">
                <a:latin typeface="Calibri"/>
                <a:cs typeface="Calibri"/>
              </a:rPr>
              <a:t>be </a:t>
            </a:r>
            <a:r>
              <a:rPr dirty="0" sz="2200" spc="-10">
                <a:latin typeface="Calibri"/>
                <a:cs typeface="Calibri"/>
              </a:rPr>
              <a:t>obtained </a:t>
            </a:r>
            <a:r>
              <a:rPr dirty="0" sz="2200" spc="-15">
                <a:latin typeface="Calibri"/>
                <a:cs typeface="Calibri"/>
              </a:rPr>
              <a:t>from </a:t>
            </a:r>
            <a:r>
              <a:rPr dirty="0" sz="2200" spc="-5">
                <a:latin typeface="Calibri"/>
                <a:cs typeface="Calibri"/>
              </a:rPr>
              <a:t>plain </a:t>
            </a:r>
            <a:r>
              <a:rPr dirty="0" sz="2200" spc="-10">
                <a:latin typeface="Calibri"/>
                <a:cs typeface="Calibri"/>
              </a:rPr>
              <a:t>reading </a:t>
            </a:r>
            <a:r>
              <a:rPr dirty="0" sz="2200" spc="-5">
                <a:latin typeface="Calibri"/>
                <a:cs typeface="Calibri"/>
              </a:rPr>
              <a:t>of the </a:t>
            </a:r>
            <a:r>
              <a:rPr dirty="0" sz="2200" spc="-15">
                <a:latin typeface="Calibri"/>
                <a:cs typeface="Calibri"/>
              </a:rPr>
              <a:t>relevant </a:t>
            </a:r>
            <a:r>
              <a:rPr dirty="0" sz="2200" spc="-5">
                <a:latin typeface="Calibri"/>
                <a:cs typeface="Calibri"/>
              </a:rPr>
              <a:t>section of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Act </a:t>
            </a:r>
            <a:r>
              <a:rPr dirty="0" sz="2200" spc="-15">
                <a:latin typeface="Calibri"/>
                <a:cs typeface="Calibri"/>
              </a:rPr>
              <a:t>may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 </a:t>
            </a:r>
            <a:r>
              <a:rPr dirty="0" sz="2200" spc="-10">
                <a:latin typeface="Calibri"/>
                <a:cs typeface="Calibri"/>
              </a:rPr>
              <a:t>avoided.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393" y="548385"/>
            <a:ext cx="48907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dirty="0" sz="3000">
                <a:solidFill>
                  <a:srgbClr val="000000"/>
                </a:solidFill>
              </a:rPr>
              <a:t>LEGAL</a:t>
            </a:r>
            <a:r>
              <a:rPr dirty="0" sz="3000" spc="-40">
                <a:solidFill>
                  <a:srgbClr val="000000"/>
                </a:solidFill>
              </a:rPr>
              <a:t> </a:t>
            </a:r>
            <a:r>
              <a:rPr dirty="0" sz="3000" spc="-15">
                <a:solidFill>
                  <a:srgbClr val="000000"/>
                </a:solidFill>
              </a:rPr>
              <a:t>I</a:t>
            </a:r>
            <a:r>
              <a:rPr dirty="0" sz="3000" spc="-5">
                <a:solidFill>
                  <a:srgbClr val="000000"/>
                </a:solidFill>
              </a:rPr>
              <a:t>SS</a:t>
            </a:r>
            <a:r>
              <a:rPr dirty="0" sz="3000">
                <a:solidFill>
                  <a:srgbClr val="000000"/>
                </a:solidFill>
              </a:rPr>
              <a:t>U</a:t>
            </a:r>
            <a:r>
              <a:rPr dirty="0" sz="3000" spc="-5">
                <a:solidFill>
                  <a:srgbClr val="000000"/>
                </a:solidFill>
              </a:rPr>
              <a:t>ES	C</a:t>
            </a:r>
            <a:r>
              <a:rPr dirty="0" sz="3000">
                <a:solidFill>
                  <a:srgbClr val="000000"/>
                </a:solidFill>
              </a:rPr>
              <a:t>o</a:t>
            </a:r>
            <a:r>
              <a:rPr dirty="0" sz="3000">
                <a:solidFill>
                  <a:srgbClr val="000000"/>
                </a:solidFill>
              </a:rPr>
              <a:t>nt</a:t>
            </a:r>
            <a:r>
              <a:rPr dirty="0" sz="3000" spc="5">
                <a:solidFill>
                  <a:srgbClr val="000000"/>
                </a:solidFill>
              </a:rPr>
              <a:t>d</a:t>
            </a:r>
            <a:r>
              <a:rPr dirty="0" sz="3000">
                <a:solidFill>
                  <a:srgbClr val="000000"/>
                </a:solidFill>
              </a:rPr>
              <a:t>……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39546" y="1580667"/>
            <a:ext cx="8698230" cy="373380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860"/>
              </a:spcBef>
              <a:buFont typeface="Wingdings"/>
              <a:buChar char=""/>
              <a:tabLst>
                <a:tab pos="31496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name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 b="1">
                <a:latin typeface="Arial"/>
                <a:cs typeface="Arial"/>
              </a:rPr>
              <a:t>jurisdictional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High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Court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5">
                <a:latin typeface="Arial MT"/>
                <a:cs typeface="Arial MT"/>
              </a:rPr>
              <a:t>must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communicated.</a:t>
            </a:r>
            <a:endParaRPr sz="2200">
              <a:latin typeface="Arial MT"/>
              <a:cs typeface="Arial MT"/>
            </a:endParaRPr>
          </a:p>
          <a:p>
            <a:pPr marL="241300" marR="5080" indent="-228600">
              <a:lnSpc>
                <a:spcPct val="110000"/>
              </a:lnSpc>
              <a:spcBef>
                <a:spcPts val="49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jurisdictional High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Court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will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determined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from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65">
                <a:latin typeface="Arial MT"/>
                <a:cs typeface="Arial MT"/>
              </a:rPr>
              <a:t> </a:t>
            </a:r>
            <a:r>
              <a:rPr dirty="0" sz="2200" spc="-5" b="1">
                <a:latin typeface="Arial"/>
                <a:cs typeface="Arial"/>
              </a:rPr>
              <a:t>location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of </a:t>
            </a:r>
            <a:r>
              <a:rPr dirty="0" sz="2200" spc="-6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the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assessee.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Arial"/>
              <a:cs typeface="Arial"/>
            </a:endParaRPr>
          </a:p>
          <a:p>
            <a:pPr marL="348615" marR="1357630" indent="-348615">
              <a:lnSpc>
                <a:spcPct val="100000"/>
              </a:lnSpc>
              <a:spcBef>
                <a:spcPts val="1420"/>
              </a:spcBef>
              <a:buFont typeface="Wingdings"/>
              <a:buChar char=""/>
              <a:tabLst>
                <a:tab pos="348615" algn="l"/>
                <a:tab pos="361950" algn="l"/>
              </a:tabLst>
            </a:pPr>
            <a:r>
              <a:rPr dirty="0" sz="2200" spc="-5">
                <a:latin typeface="Arial MT"/>
                <a:cs typeface="Arial MT"/>
              </a:rPr>
              <a:t>Any High Court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decision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(especially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jurisdictional)</a:t>
            </a:r>
            <a:r>
              <a:rPr dirty="0" sz="2200" spc="-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endParaRPr sz="2200">
              <a:latin typeface="Arial MT"/>
              <a:cs typeface="Arial MT"/>
            </a:endParaRPr>
          </a:p>
          <a:p>
            <a:pPr algn="ctr" marR="1410970">
              <a:lnSpc>
                <a:spcPct val="100000"/>
              </a:lnSpc>
              <a:spcBef>
                <a:spcPts val="270"/>
              </a:spcBef>
            </a:pPr>
            <a:r>
              <a:rPr dirty="0" sz="2200" spc="-5">
                <a:latin typeface="Arial MT"/>
                <a:cs typeface="Arial MT"/>
              </a:rPr>
              <a:t>subject need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mentioned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giving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standard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citation.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 marL="299085" marR="1310005" indent="-299720">
              <a:lnSpc>
                <a:spcPct val="100000"/>
              </a:lnSpc>
              <a:spcBef>
                <a:spcPts val="146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assistance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sought</a:t>
            </a:r>
            <a:r>
              <a:rPr dirty="0" sz="2200">
                <a:latin typeface="Arial MT"/>
                <a:cs typeface="Arial MT"/>
              </a:rPr>
              <a:t> by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0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only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after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endParaRPr sz="22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265"/>
              </a:spcBef>
            </a:pPr>
            <a:r>
              <a:rPr dirty="0" sz="2200" spc="-5">
                <a:latin typeface="Arial MT"/>
                <a:cs typeface="Arial MT"/>
              </a:rPr>
              <a:t>approval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 b="1">
                <a:latin typeface="Arial"/>
                <a:cs typeface="Arial"/>
              </a:rPr>
              <a:t>unit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head</a:t>
            </a:r>
            <a:r>
              <a:rPr dirty="0" sz="2200"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2519" y="3640627"/>
            <a:ext cx="3101339" cy="1886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367" y="646557"/>
            <a:ext cx="101834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5">
                <a:solidFill>
                  <a:srgbClr val="000000"/>
                </a:solidFill>
              </a:rPr>
              <a:t>VALUATION</a:t>
            </a:r>
            <a:r>
              <a:rPr dirty="0" sz="3200" spc="-3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OF</a:t>
            </a:r>
            <a:r>
              <a:rPr dirty="0" sz="3200" spc="-25">
                <a:solidFill>
                  <a:srgbClr val="000000"/>
                </a:solidFill>
              </a:rPr>
              <a:t> </a:t>
            </a:r>
            <a:r>
              <a:rPr dirty="0" sz="3200" spc="-30">
                <a:solidFill>
                  <a:srgbClr val="000000"/>
                </a:solidFill>
              </a:rPr>
              <a:t>TANGIBLE</a:t>
            </a:r>
            <a:r>
              <a:rPr dirty="0" sz="3200" spc="-2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OR </a:t>
            </a:r>
            <a:r>
              <a:rPr dirty="0" sz="3200" spc="-25">
                <a:solidFill>
                  <a:srgbClr val="000000"/>
                </a:solidFill>
              </a:rPr>
              <a:t>INTANGIBLE</a:t>
            </a:r>
            <a:r>
              <a:rPr dirty="0" sz="3200" spc="-15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ASSETS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871217"/>
            <a:ext cx="9801860" cy="66230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may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seek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assistance 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Designated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Valuation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tangible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or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intangible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assets.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5335" y="3387883"/>
            <a:ext cx="5319395" cy="2032635"/>
            <a:chOff x="6415335" y="3387883"/>
            <a:chExt cx="5319395" cy="2032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5553" y="3569477"/>
              <a:ext cx="333544" cy="2999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47574" y="3505317"/>
              <a:ext cx="142240" cy="267970"/>
            </a:xfrm>
            <a:custGeom>
              <a:avLst/>
              <a:gdLst/>
              <a:ahLst/>
              <a:cxnLst/>
              <a:rect l="l" t="t" r="r" b="b"/>
              <a:pathLst>
                <a:path w="142240" h="267970">
                  <a:moveTo>
                    <a:pt x="69697" y="0"/>
                  </a:moveTo>
                  <a:lnTo>
                    <a:pt x="0" y="20230"/>
                  </a:lnTo>
                  <a:lnTo>
                    <a:pt x="72203" y="267718"/>
                  </a:lnTo>
                  <a:lnTo>
                    <a:pt x="141900" y="247391"/>
                  </a:lnTo>
                  <a:lnTo>
                    <a:pt x="69697" y="0"/>
                  </a:lnTo>
                  <a:close/>
                </a:path>
              </a:pathLst>
            </a:custGeom>
            <a:solidFill>
              <a:srgbClr val="F857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53554" y="3387883"/>
              <a:ext cx="277495" cy="281940"/>
            </a:xfrm>
            <a:custGeom>
              <a:avLst/>
              <a:gdLst/>
              <a:ahLst/>
              <a:cxnLst/>
              <a:rect l="l" t="t" r="r" b="b"/>
              <a:pathLst>
                <a:path w="277495" h="281939">
                  <a:moveTo>
                    <a:pt x="270980" y="0"/>
                  </a:moveTo>
                  <a:lnTo>
                    <a:pt x="184702" y="32657"/>
                  </a:lnTo>
                  <a:lnTo>
                    <a:pt x="206681" y="48553"/>
                  </a:lnTo>
                  <a:lnTo>
                    <a:pt x="199615" y="59764"/>
                  </a:lnTo>
                  <a:lnTo>
                    <a:pt x="170616" y="97853"/>
                  </a:lnTo>
                  <a:lnTo>
                    <a:pt x="107978" y="169503"/>
                  </a:lnTo>
                  <a:lnTo>
                    <a:pt x="0" y="281398"/>
                  </a:lnTo>
                  <a:lnTo>
                    <a:pt x="16526" y="271529"/>
                  </a:lnTo>
                  <a:lnTo>
                    <a:pt x="59189" y="243851"/>
                  </a:lnTo>
                  <a:lnTo>
                    <a:pt x="117614" y="201252"/>
                  </a:lnTo>
                  <a:lnTo>
                    <a:pt x="181424" y="146623"/>
                  </a:lnTo>
                  <a:lnTo>
                    <a:pt x="210968" y="116911"/>
                  </a:lnTo>
                  <a:lnTo>
                    <a:pt x="245762" y="76164"/>
                  </a:lnTo>
                  <a:lnTo>
                    <a:pt x="250254" y="70132"/>
                  </a:lnTo>
                  <a:lnTo>
                    <a:pt x="276957" y="78225"/>
                  </a:lnTo>
                  <a:lnTo>
                    <a:pt x="270980" y="0"/>
                  </a:lnTo>
                  <a:close/>
                </a:path>
              </a:pathLst>
            </a:custGeom>
            <a:solidFill>
              <a:srgbClr val="B0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92011" y="5241937"/>
              <a:ext cx="4351655" cy="37465"/>
            </a:xfrm>
            <a:custGeom>
              <a:avLst/>
              <a:gdLst/>
              <a:ahLst/>
              <a:cxnLst/>
              <a:rect l="l" t="t" r="r" b="b"/>
              <a:pathLst>
                <a:path w="4351655" h="37464">
                  <a:moveTo>
                    <a:pt x="4351248" y="0"/>
                  </a:moveTo>
                  <a:lnTo>
                    <a:pt x="0" y="0"/>
                  </a:lnTo>
                  <a:lnTo>
                    <a:pt x="0" y="10642"/>
                  </a:lnTo>
                  <a:lnTo>
                    <a:pt x="0" y="37312"/>
                  </a:lnTo>
                  <a:lnTo>
                    <a:pt x="4351248" y="37312"/>
                  </a:lnTo>
                  <a:lnTo>
                    <a:pt x="4351248" y="10642"/>
                  </a:lnTo>
                  <a:lnTo>
                    <a:pt x="4351248" y="0"/>
                  </a:lnTo>
                  <a:close/>
                </a:path>
              </a:pathLst>
            </a:custGeom>
            <a:solidFill>
              <a:srgbClr val="5CBD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5335" y="3390400"/>
              <a:ext cx="5318920" cy="202986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6549" y="3454730"/>
            <a:ext cx="5484495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details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tangible</a:t>
            </a:r>
            <a:r>
              <a:rPr dirty="0" sz="2200" spc="-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or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intangible 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asset</a:t>
            </a:r>
            <a:r>
              <a:rPr dirty="0" sz="2200" spc="-5">
                <a:latin typeface="Arial MT"/>
                <a:cs typeface="Arial MT"/>
              </a:rPr>
              <a:t> to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valued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 be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specified by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AU </a:t>
            </a:r>
            <a:r>
              <a:rPr dirty="0" sz="2200">
                <a:latin typeface="Arial MT"/>
                <a:cs typeface="Arial MT"/>
              </a:rPr>
              <a:t>for </a:t>
            </a:r>
            <a:r>
              <a:rPr dirty="0" sz="2200" spc="-5">
                <a:latin typeface="Arial MT"/>
                <a:cs typeface="Arial MT"/>
              </a:rPr>
              <a:t>the TU through </a:t>
            </a:r>
            <a:r>
              <a:rPr dirty="0" sz="2200" spc="-25">
                <a:latin typeface="Arial MT"/>
                <a:cs typeface="Arial MT"/>
              </a:rPr>
              <a:t>NaFAC 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(National </a:t>
            </a:r>
            <a:r>
              <a:rPr dirty="0" sz="2200">
                <a:latin typeface="Arial MT"/>
                <a:cs typeface="Arial MT"/>
              </a:rPr>
              <a:t>Faceless </a:t>
            </a:r>
            <a:r>
              <a:rPr dirty="0" sz="2200" spc="-5">
                <a:latin typeface="Arial MT"/>
                <a:cs typeface="Arial MT"/>
              </a:rPr>
              <a:t>Assessment Centre)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prescribed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format.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019" y="423798"/>
            <a:ext cx="29070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5">
                <a:solidFill>
                  <a:srgbClr val="000000"/>
                </a:solidFill>
              </a:rPr>
              <a:t>V</a:t>
            </a:r>
            <a:r>
              <a:rPr dirty="0" sz="4000" spc="-5">
                <a:solidFill>
                  <a:srgbClr val="000000"/>
                </a:solidFill>
              </a:rPr>
              <a:t>AL</a:t>
            </a:r>
            <a:r>
              <a:rPr dirty="0" sz="4000" spc="-25">
                <a:solidFill>
                  <a:srgbClr val="000000"/>
                </a:solidFill>
              </a:rPr>
              <a:t>U</a:t>
            </a:r>
            <a:r>
              <a:rPr dirty="0" sz="4000" spc="-310">
                <a:solidFill>
                  <a:srgbClr val="000000"/>
                </a:solidFill>
              </a:rPr>
              <a:t>A</a:t>
            </a:r>
            <a:r>
              <a:rPr dirty="0" sz="4000" spc="-5">
                <a:solidFill>
                  <a:srgbClr val="000000"/>
                </a:solidFill>
              </a:rPr>
              <a:t>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963670" y="576198"/>
            <a:ext cx="11487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Co</a:t>
            </a:r>
            <a:r>
              <a:rPr dirty="0" sz="2800" spc="-20" b="1">
                <a:latin typeface="Arial"/>
                <a:cs typeface="Arial"/>
              </a:rPr>
              <a:t>n</a:t>
            </a:r>
            <a:r>
              <a:rPr dirty="0" sz="2800" spc="-5" b="1">
                <a:latin typeface="Arial"/>
                <a:cs typeface="Arial"/>
              </a:rPr>
              <a:t>td.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183" y="1343024"/>
            <a:ext cx="10674350" cy="436372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355"/>
              </a:spcBef>
              <a:buSzPct val="95454"/>
              <a:buFont typeface="Wingdings"/>
              <a:buChar char=""/>
              <a:tabLst>
                <a:tab pos="241300" algn="l"/>
                <a:tab pos="5554980" algn="l"/>
              </a:tabLst>
            </a:pPr>
            <a:r>
              <a:rPr dirty="0" sz="2200" spc="-5">
                <a:latin typeface="Arial MT"/>
                <a:cs typeface="Arial MT"/>
              </a:rPr>
              <a:t>Designated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TU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shall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obtain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valuation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reports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from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departmental</a:t>
            </a:r>
            <a:r>
              <a:rPr dirty="0" sz="2200" spc="4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valuers,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empanelled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valuation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experts,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designated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experts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etc.	through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“Issue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Letter”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functionality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evaluate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tangible or intangible assets as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per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35">
                <a:latin typeface="Arial MT"/>
                <a:cs typeface="Arial MT"/>
              </a:rPr>
              <a:t>law.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7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SzPct val="95454"/>
              <a:buFont typeface="Wingdings"/>
              <a:buChar char=""/>
              <a:tabLst>
                <a:tab pos="241300" algn="l"/>
              </a:tabLst>
            </a:pP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assistance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should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sought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by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AU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only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after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approval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0">
                <a:latin typeface="Arial MT"/>
                <a:cs typeface="Arial MT"/>
              </a:rPr>
              <a:t>PCIT.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 marL="324485" marR="4073525">
              <a:lnSpc>
                <a:spcPct val="100000"/>
              </a:lnSpc>
              <a:spcBef>
                <a:spcPts val="1875"/>
              </a:spcBef>
            </a:pPr>
            <a:r>
              <a:rPr dirty="0" sz="2200" spc="-5">
                <a:latin typeface="Arial MT"/>
                <a:cs typeface="Arial MT"/>
              </a:rPr>
              <a:t>List of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Departmental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empanelled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Valuation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Experts </a:t>
            </a:r>
            <a:r>
              <a:rPr dirty="0" sz="2200" spc="-59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valuation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of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Shares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intangible assets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is 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awaited.</a:t>
            </a:r>
            <a:endParaRPr sz="2200">
              <a:latin typeface="Arial MT"/>
              <a:cs typeface="Arial MT"/>
            </a:endParaRPr>
          </a:p>
          <a:p>
            <a:pPr marL="324485" marR="4295140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latin typeface="Arial MT"/>
                <a:cs typeface="Arial MT"/>
              </a:rPr>
              <a:t>Any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objection of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assessee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be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forwarded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to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 </a:t>
            </a:r>
            <a:r>
              <a:rPr dirty="0" sz="2200" spc="-6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concerned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within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1-2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days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and</a:t>
            </a:r>
            <a:r>
              <a:rPr dirty="0" sz="2200" spc="2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Valuation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Officer </a:t>
            </a:r>
            <a:r>
              <a:rPr dirty="0" sz="2200" spc="-5">
                <a:latin typeface="Arial MT"/>
                <a:cs typeface="Arial MT"/>
              </a:rPr>
              <a:t> should respond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in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1-2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days</a:t>
            </a:r>
            <a:r>
              <a:rPr dirty="0" sz="220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on</a:t>
            </a:r>
            <a:r>
              <a:rPr dirty="0" sz="2200" spc="5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the</a:t>
            </a:r>
            <a:r>
              <a:rPr dirty="0" sz="2200" spc="10">
                <a:latin typeface="Arial MT"/>
                <a:cs typeface="Arial MT"/>
              </a:rPr>
              <a:t> </a:t>
            </a:r>
            <a:r>
              <a:rPr dirty="0" sz="2200" spc="-5">
                <a:latin typeface="Arial MT"/>
                <a:cs typeface="Arial MT"/>
              </a:rPr>
              <a:t>same.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4111" y="3528102"/>
            <a:ext cx="4437888" cy="26086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7192"/>
            <a:ext cx="419100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000000"/>
                </a:solidFill>
              </a:rPr>
              <a:t>VALUATION</a:t>
            </a:r>
            <a:r>
              <a:rPr dirty="0" sz="3000" spc="-25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OF</a:t>
            </a:r>
            <a:r>
              <a:rPr dirty="0" sz="3000" spc="-125">
                <a:solidFill>
                  <a:srgbClr val="000000"/>
                </a:solidFill>
              </a:rPr>
              <a:t> </a:t>
            </a:r>
            <a:r>
              <a:rPr dirty="0" sz="3000">
                <a:solidFill>
                  <a:srgbClr val="000000"/>
                </a:solidFill>
              </a:rPr>
              <a:t>ASSET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916939" y="1233678"/>
            <a:ext cx="61017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Arial"/>
                <a:cs typeface="Arial"/>
              </a:rPr>
              <a:t>BASED</a:t>
            </a:r>
            <a:r>
              <a:rPr dirty="0" sz="3000" spc="-4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ON</a:t>
            </a:r>
            <a:r>
              <a:rPr dirty="0" sz="3000" spc="-15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LOCATION</a:t>
            </a:r>
            <a:r>
              <a:rPr dirty="0" sz="3000" spc="-15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OF</a:t>
            </a:r>
            <a:r>
              <a:rPr dirty="0" sz="3000" spc="-120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ASSET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479" y="2497963"/>
            <a:ext cx="16897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Calibri"/>
                <a:cs typeface="Calibri"/>
              </a:rPr>
              <a:t>Kolkata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45" b="1">
                <a:latin typeface="Calibri"/>
                <a:cs typeface="Calibri"/>
              </a:rPr>
              <a:t>Tech.</a:t>
            </a:r>
            <a:endParaRPr sz="2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Unit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227" y="3595496"/>
            <a:ext cx="191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latin typeface="Calibri"/>
                <a:cs typeface="Calibri"/>
              </a:rPr>
              <a:t>Pr.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CCA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Region-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723" y="4330065"/>
            <a:ext cx="2341245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30">
                <a:latin typeface="Calibri"/>
                <a:cs typeface="Calibri"/>
              </a:rPr>
              <a:t>West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Bengal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&amp;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Sikkim,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NER,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Bihar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&amp;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Jarkhand,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Odisha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0878" y="2497963"/>
            <a:ext cx="181228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Mumbai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45" b="1">
                <a:latin typeface="Calibri"/>
                <a:cs typeface="Calibri"/>
              </a:rPr>
              <a:t>Tech.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Unit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0586" y="3595496"/>
            <a:ext cx="191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latin typeface="Calibri"/>
                <a:cs typeface="Calibri"/>
              </a:rPr>
              <a:t>Pr.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CCA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Region-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8083" y="4330065"/>
            <a:ext cx="2169795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Calibri"/>
                <a:cs typeface="Calibri"/>
              </a:rPr>
              <a:t>Mumbai, </a:t>
            </a:r>
            <a:r>
              <a:rPr dirty="0" sz="2200" spc="-30">
                <a:latin typeface="Calibri"/>
                <a:cs typeface="Calibri"/>
              </a:rPr>
              <a:t>Nagpur, 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Pune, </a:t>
            </a:r>
            <a:r>
              <a:rPr dirty="0" sz="2200" spc="-15">
                <a:latin typeface="Calibri"/>
                <a:cs typeface="Calibri"/>
              </a:rPr>
              <a:t>Gujarat, 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Madhya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Pradesh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&amp;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Chattisgarh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3756" y="2497963"/>
            <a:ext cx="177736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Chennai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45" b="1">
                <a:latin typeface="Calibri"/>
                <a:cs typeface="Calibri"/>
              </a:rPr>
              <a:t>Tech.</a:t>
            </a:r>
            <a:endParaRPr sz="2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Unit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6445" y="3595496"/>
            <a:ext cx="191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Calibri"/>
                <a:cs typeface="Calibri"/>
              </a:rPr>
              <a:t>Pr.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CCA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Region-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3941" y="4330065"/>
            <a:ext cx="217678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40">
                <a:latin typeface="Calibri"/>
                <a:cs typeface="Calibri"/>
              </a:rPr>
              <a:t>Tamil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Nadu &amp;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Puduchery,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Andhra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Pradesh </a:t>
            </a:r>
            <a:r>
              <a:rPr dirty="0" sz="2200" spc="-5">
                <a:latin typeface="Calibri"/>
                <a:cs typeface="Calibri"/>
              </a:rPr>
              <a:t>&amp;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Telengana, 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Karnataka,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Kerala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38690" y="2497963"/>
            <a:ext cx="14033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Delhi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45" b="1">
                <a:latin typeface="Calibri"/>
                <a:cs typeface="Calibri"/>
              </a:rPr>
              <a:t>Tech.</a:t>
            </a:r>
            <a:endParaRPr sz="2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Unit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4181" y="3595496"/>
            <a:ext cx="191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latin typeface="Calibri"/>
                <a:cs typeface="Calibri"/>
              </a:rPr>
              <a:t>Pr.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CCA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Region-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1678" y="4330065"/>
            <a:ext cx="2218055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Calibri"/>
                <a:cs typeface="Calibri"/>
              </a:rPr>
              <a:t>Delhi, </a:t>
            </a:r>
            <a:r>
              <a:rPr dirty="0" sz="2200" spc="-5">
                <a:latin typeface="Calibri"/>
                <a:cs typeface="Calibri"/>
              </a:rPr>
              <a:t>NWR,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Rajasthan,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U.P(E)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&amp;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UP(W)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dc:title>Functions of Technical Unit under faceless assessment scheme</dc:title>
  <dcterms:created xsi:type="dcterms:W3CDTF">2024-07-31T12:49:00Z</dcterms:created>
  <dcterms:modified xsi:type="dcterms:W3CDTF">2024-07-31T12:49:00Z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2024-07-31T00:00:00Z</vt:filetime>
  </property>
</Properties>
</file>