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9" r:id="rId5"/>
    <p:sldId id="258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508" y="-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2" Type="http://schemas.openxmlformats.org/officeDocument/2006/relationships/slide" Target="slides/slide1.xml" /><Relationship Id="rId16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heme" Target="theme/theme1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AE7A-3909-4EB8-958E-6286060E109A}" type="datetimeFigureOut">
              <a:rPr lang="en-US" smtClean="0"/>
              <a:pPr/>
              <a:t>8/3/2022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74C5A-26E0-497F-BBD4-663CD06C58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AE7A-3909-4EB8-958E-6286060E109A}" type="datetimeFigureOut">
              <a:rPr lang="en-US" smtClean="0"/>
              <a:pPr/>
              <a:t>8/3/2022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74C5A-26E0-497F-BBD4-663CD06C58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AE7A-3909-4EB8-958E-6286060E109A}" type="datetimeFigureOut">
              <a:rPr lang="en-US" smtClean="0"/>
              <a:pPr/>
              <a:t>8/3/2022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74C5A-26E0-497F-BBD4-663CD06C58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AE7A-3909-4EB8-958E-6286060E109A}" type="datetimeFigureOut">
              <a:rPr lang="en-US" smtClean="0"/>
              <a:pPr/>
              <a:t>8/3/2022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74C5A-26E0-497F-BBD4-663CD06C58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AE7A-3909-4EB8-958E-6286060E109A}" type="datetimeFigureOut">
              <a:rPr lang="en-US" smtClean="0"/>
              <a:pPr/>
              <a:t>8/3/2022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74C5A-26E0-497F-BBD4-663CD06C58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AE7A-3909-4EB8-958E-6286060E109A}" type="datetimeFigureOut">
              <a:rPr lang="en-US" smtClean="0"/>
              <a:pPr/>
              <a:t>8/3/2022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74C5A-26E0-497F-BBD4-663CD06C58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AE7A-3909-4EB8-958E-6286060E109A}" type="datetimeFigureOut">
              <a:rPr lang="en-US" smtClean="0"/>
              <a:pPr/>
              <a:t>8/3/2022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74C5A-26E0-497F-BBD4-663CD06C58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AE7A-3909-4EB8-958E-6286060E109A}" type="datetimeFigureOut">
              <a:rPr lang="en-US" smtClean="0"/>
              <a:pPr/>
              <a:t>8/3/2022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74C5A-26E0-497F-BBD4-663CD06C58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AE7A-3909-4EB8-958E-6286060E109A}" type="datetimeFigureOut">
              <a:rPr lang="en-US" smtClean="0"/>
              <a:pPr/>
              <a:t>8/3/2022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74C5A-26E0-497F-BBD4-663CD06C58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AE7A-3909-4EB8-958E-6286060E109A}" type="datetimeFigureOut">
              <a:rPr lang="en-US" smtClean="0"/>
              <a:pPr/>
              <a:t>8/3/2022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74C5A-26E0-497F-BBD4-663CD06C58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AE7A-3909-4EB8-958E-6286060E109A}" type="datetimeFigureOut">
              <a:rPr lang="en-US" smtClean="0"/>
              <a:pPr/>
              <a:t>8/3/2022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74C5A-26E0-497F-BBD4-663CD06C58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9AE7A-3909-4EB8-958E-6286060E109A}" type="datetimeFigureOut">
              <a:rPr lang="en-US" smtClean="0"/>
              <a:pPr/>
              <a:t>8/3/2022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74C5A-26E0-497F-BBD4-663CD06C588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LTA STUDIO\Desktop\IAS OFFICERS MEET cop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50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00034" y="265098"/>
          <a:ext cx="8157636" cy="4664106"/>
        </p:xfrm>
        <a:graphic>
          <a:graphicData uri="http://schemas.openxmlformats.org/drawingml/2006/table">
            <a:tbl>
              <a:tblPr/>
              <a:tblGrid>
                <a:gridCol w="17437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17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17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17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17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17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17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17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17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3004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ta-IN" sz="14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2021-22 கடன் பட்டுவாடா செய்யப்படாமல் நிலுவையில் உள்ள விண்ணப்பங்கள்</a:t>
                      </a:r>
                      <a:r>
                        <a:rPr lang="ta-IN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7194" marR="7194" marT="71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004"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94" marR="7194" marT="71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94" marR="7194" marT="71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94" marR="7194" marT="71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94" marR="7194" marT="71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94" marR="7194" marT="71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94" marR="7194" marT="71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94" marR="7194" marT="71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94" marR="7194" marT="71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94" marR="7194" marT="719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43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a-IN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மாவட்டம் </a:t>
                      </a:r>
                    </a:p>
                  </a:txBody>
                  <a:tcPr marL="7194" marR="7194" marT="7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a-IN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முன்மொழிவு பெறபட்டவை </a:t>
                      </a:r>
                    </a:p>
                  </a:txBody>
                  <a:tcPr marL="7194" marR="7194" marT="71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a-IN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மானியம் விடுவிக்கப்பட்டவை </a:t>
                      </a:r>
                    </a:p>
                  </a:txBody>
                  <a:tcPr marL="7194" marR="7194" marT="7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a-IN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கடன் பட்டுவாடா செய்யப்பட்டவை </a:t>
                      </a:r>
                    </a:p>
                  </a:txBody>
                  <a:tcPr marL="7194" marR="7194" marT="7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a-IN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கடன் பட்டுவாடா செய்யப்படாமல் நிலுவையில் உள்ள விண்ணப்பங்கள் </a:t>
                      </a:r>
                    </a:p>
                  </a:txBody>
                  <a:tcPr marL="7194" marR="7194" marT="7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a-IN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எண்ணிக்கை </a:t>
                      </a:r>
                    </a:p>
                  </a:txBody>
                  <a:tcPr marL="7194" marR="7194" marT="71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a-IN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மானியம் </a:t>
                      </a:r>
                    </a:p>
                  </a:txBody>
                  <a:tcPr marL="7194" marR="7194" marT="71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a-IN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எண்ணிக்கை </a:t>
                      </a:r>
                    </a:p>
                  </a:txBody>
                  <a:tcPr marL="7194" marR="7194" marT="71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a-IN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மானியம் </a:t>
                      </a:r>
                    </a:p>
                  </a:txBody>
                  <a:tcPr marL="7194" marR="7194" marT="71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a-IN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எண்ணிக்கை </a:t>
                      </a:r>
                    </a:p>
                  </a:txBody>
                  <a:tcPr marL="7194" marR="7194" marT="71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a-IN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மானியம் </a:t>
                      </a:r>
                    </a:p>
                  </a:txBody>
                  <a:tcPr marL="7194" marR="7194" marT="71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a-IN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எண்ணிக்கை </a:t>
                      </a:r>
                    </a:p>
                  </a:txBody>
                  <a:tcPr marL="7194" marR="7194" marT="71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a-IN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மானியம் </a:t>
                      </a:r>
                    </a:p>
                  </a:txBody>
                  <a:tcPr marL="7194" marR="7194" marT="71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7433">
                <a:tc>
                  <a:txBody>
                    <a:bodyPr/>
                    <a:lstStyle/>
                    <a:p>
                      <a:pPr algn="ctr" fontAlgn="ctr"/>
                      <a:r>
                        <a:rPr lang="ta-IN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அரியலூர் </a:t>
                      </a:r>
                    </a:p>
                  </a:txBody>
                  <a:tcPr marL="7194" marR="7194" marT="7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190</a:t>
                      </a:r>
                    </a:p>
                  </a:txBody>
                  <a:tcPr marL="7194" marR="7194" marT="7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145.76</a:t>
                      </a:r>
                    </a:p>
                  </a:txBody>
                  <a:tcPr marL="7194" marR="7194" marT="7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190</a:t>
                      </a:r>
                    </a:p>
                  </a:txBody>
                  <a:tcPr marL="7194" marR="7194" marT="7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145.16</a:t>
                      </a:r>
                    </a:p>
                  </a:txBody>
                  <a:tcPr marL="7194" marR="7194" marT="7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7194" marR="7194" marT="7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61.84</a:t>
                      </a:r>
                    </a:p>
                  </a:txBody>
                  <a:tcPr marL="7194" marR="7194" marT="7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7194" marR="7194" marT="7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83.32</a:t>
                      </a:r>
                    </a:p>
                  </a:txBody>
                  <a:tcPr marL="7194" marR="7194" marT="7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7433">
                <a:tc>
                  <a:txBody>
                    <a:bodyPr/>
                    <a:lstStyle/>
                    <a:p>
                      <a:pPr algn="ctr" fontAlgn="ctr"/>
                      <a:r>
                        <a:rPr lang="ta-IN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கரூர் </a:t>
                      </a:r>
                    </a:p>
                  </a:txBody>
                  <a:tcPr marL="7194" marR="7194" marT="7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191</a:t>
                      </a:r>
                    </a:p>
                  </a:txBody>
                  <a:tcPr marL="7194" marR="7194" marT="7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314.01</a:t>
                      </a:r>
                    </a:p>
                  </a:txBody>
                  <a:tcPr marL="7194" marR="7194" marT="7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191</a:t>
                      </a:r>
                    </a:p>
                  </a:txBody>
                  <a:tcPr marL="7194" marR="7194" marT="7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314.01</a:t>
                      </a:r>
                    </a:p>
                  </a:txBody>
                  <a:tcPr marL="7194" marR="7194" marT="7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94</a:t>
                      </a:r>
                    </a:p>
                  </a:txBody>
                  <a:tcPr marL="7194" marR="7194" marT="7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161.25</a:t>
                      </a:r>
                    </a:p>
                  </a:txBody>
                  <a:tcPr marL="7194" marR="7194" marT="7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97</a:t>
                      </a:r>
                    </a:p>
                  </a:txBody>
                  <a:tcPr marL="7194" marR="7194" marT="7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152.76</a:t>
                      </a:r>
                    </a:p>
                  </a:txBody>
                  <a:tcPr marL="7194" marR="7194" marT="7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7433">
                <a:tc>
                  <a:txBody>
                    <a:bodyPr/>
                    <a:lstStyle/>
                    <a:p>
                      <a:pPr algn="ctr" fontAlgn="ctr"/>
                      <a:r>
                        <a:rPr lang="ta-IN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பெரம்பலூர் </a:t>
                      </a:r>
                    </a:p>
                  </a:txBody>
                  <a:tcPr marL="7194" marR="7194" marT="7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264</a:t>
                      </a:r>
                    </a:p>
                  </a:txBody>
                  <a:tcPr marL="7194" marR="7194" marT="7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354.08</a:t>
                      </a:r>
                    </a:p>
                  </a:txBody>
                  <a:tcPr marL="7194" marR="7194" marT="7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222</a:t>
                      </a:r>
                    </a:p>
                  </a:txBody>
                  <a:tcPr marL="7194" marR="7194" marT="7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257.82</a:t>
                      </a:r>
                    </a:p>
                  </a:txBody>
                  <a:tcPr marL="7194" marR="7194" marT="7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123</a:t>
                      </a:r>
                    </a:p>
                  </a:txBody>
                  <a:tcPr marL="7194" marR="7194" marT="7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155.12</a:t>
                      </a:r>
                    </a:p>
                  </a:txBody>
                  <a:tcPr marL="7194" marR="7194" marT="7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99</a:t>
                      </a:r>
                    </a:p>
                  </a:txBody>
                  <a:tcPr marL="7194" marR="7194" marT="7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102.70</a:t>
                      </a:r>
                    </a:p>
                  </a:txBody>
                  <a:tcPr marL="7194" marR="7194" marT="7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7433">
                <a:tc>
                  <a:txBody>
                    <a:bodyPr/>
                    <a:lstStyle/>
                    <a:p>
                      <a:pPr algn="ctr" fontAlgn="ctr"/>
                      <a:r>
                        <a:rPr lang="ta-IN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புதுக்கோட்டை </a:t>
                      </a:r>
                    </a:p>
                  </a:txBody>
                  <a:tcPr marL="7194" marR="7194" marT="7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124</a:t>
                      </a:r>
                    </a:p>
                  </a:txBody>
                  <a:tcPr marL="7194" marR="7194" marT="7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224.79</a:t>
                      </a:r>
                    </a:p>
                  </a:txBody>
                  <a:tcPr marL="7194" marR="7194" marT="7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113</a:t>
                      </a:r>
                    </a:p>
                  </a:txBody>
                  <a:tcPr marL="7194" marR="7194" marT="7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194.34</a:t>
                      </a:r>
                    </a:p>
                  </a:txBody>
                  <a:tcPr marL="7194" marR="7194" marT="7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7194" marR="7194" marT="7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91.93</a:t>
                      </a:r>
                    </a:p>
                  </a:txBody>
                  <a:tcPr marL="7194" marR="7194" marT="7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</a:p>
                  </a:txBody>
                  <a:tcPr marL="7194" marR="7194" marT="7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102.41</a:t>
                      </a:r>
                    </a:p>
                  </a:txBody>
                  <a:tcPr marL="7194" marR="7194" marT="7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7433">
                <a:tc>
                  <a:txBody>
                    <a:bodyPr/>
                    <a:lstStyle/>
                    <a:p>
                      <a:pPr algn="ctr" fontAlgn="ctr"/>
                      <a:r>
                        <a:rPr lang="ta-IN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திருச்சி </a:t>
                      </a:r>
                    </a:p>
                  </a:txBody>
                  <a:tcPr marL="7194" marR="7194" marT="7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164</a:t>
                      </a:r>
                    </a:p>
                  </a:txBody>
                  <a:tcPr marL="7194" marR="7194" marT="7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289.04</a:t>
                      </a:r>
                    </a:p>
                  </a:txBody>
                  <a:tcPr marL="7194" marR="7194" marT="7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164</a:t>
                      </a:r>
                    </a:p>
                  </a:txBody>
                  <a:tcPr marL="7194" marR="7194" marT="7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289.04</a:t>
                      </a:r>
                    </a:p>
                  </a:txBody>
                  <a:tcPr marL="7194" marR="7194" marT="7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7194" marR="7194" marT="7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110.30</a:t>
                      </a:r>
                    </a:p>
                  </a:txBody>
                  <a:tcPr marL="7194" marR="7194" marT="7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103</a:t>
                      </a:r>
                    </a:p>
                  </a:txBody>
                  <a:tcPr marL="7194" marR="7194" marT="7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178.74</a:t>
                      </a:r>
                    </a:p>
                  </a:txBody>
                  <a:tcPr marL="7194" marR="7194" marT="7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0" y="0"/>
            <a:ext cx="9144000" cy="14285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57158" cy="51435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786842" y="0"/>
            <a:ext cx="357158" cy="51435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5000642"/>
            <a:ext cx="9144000" cy="14285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85720" y="428610"/>
          <a:ext cx="8607318" cy="4143411"/>
        </p:xfrm>
        <a:graphic>
          <a:graphicData uri="http://schemas.openxmlformats.org/drawingml/2006/table">
            <a:tbl>
              <a:tblPr/>
              <a:tblGrid>
                <a:gridCol w="19488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29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8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29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82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29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82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29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19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9220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ta-IN" sz="12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வங்கியில் முன்மொழிவு பெறப்படாமல் நிலுவையில் உள்ள விண்ணப்பங்கள் </a:t>
                      </a:r>
                    </a:p>
                  </a:txBody>
                  <a:tcPr marL="6942" marR="6942" marT="69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200"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42" marR="6942" marT="69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42" marR="6942" marT="69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42" marR="6942" marT="69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42" marR="6942" marT="69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42" marR="6942" marT="69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42" marR="6942" marT="69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42" marR="6942" marT="69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942" marR="6942" marT="69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42" marR="6942" marT="69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627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a-IN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மாவட்டம் 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a-IN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வங்கிக்கு அனுப்பப்பட்ட விண்ணப்பங்கள்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a-IN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முன்மொழிவு பெறபட்டவை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a-IN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நிராகரிக்கபட்டவை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a-IN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நிலுவையில் உள்ள விண்ணப்பங்கள்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a-IN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எண்ணிக்கை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a-IN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மானியம்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a-IN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எண்ணிக்கை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a-IN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மானியம்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a-IN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எண்ணிக்கை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a-IN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மானியம்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a-IN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எண்ணிக்கை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a-IN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மானியம் 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200">
                <a:tc>
                  <a:txBody>
                    <a:bodyPr/>
                    <a:lstStyle/>
                    <a:p>
                      <a:pPr algn="ctr" fontAlgn="ctr"/>
                      <a:r>
                        <a:rPr lang="ta-IN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அரியலூர் 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198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205.69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46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35.88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85.09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92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84.72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2200">
                <a:tc>
                  <a:txBody>
                    <a:bodyPr/>
                    <a:lstStyle/>
                    <a:p>
                      <a:pPr algn="ctr" fontAlgn="ctr"/>
                      <a:r>
                        <a:rPr lang="ta-IN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கரூர் 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278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362.14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84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95.31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118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150.36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76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116.47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2200">
                <a:tc>
                  <a:txBody>
                    <a:bodyPr/>
                    <a:lstStyle/>
                    <a:p>
                      <a:pPr algn="ctr" fontAlgn="ctr"/>
                      <a:r>
                        <a:rPr lang="ta-IN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பெரம்பலூர் 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359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507.99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86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133.91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18.81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258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355.26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2200">
                <a:tc>
                  <a:txBody>
                    <a:bodyPr/>
                    <a:lstStyle/>
                    <a:p>
                      <a:pPr algn="ctr" fontAlgn="ctr"/>
                      <a:r>
                        <a:rPr lang="ta-IN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புதுக்கோட்டை 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155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239.48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12.45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9.31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141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217.72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2200">
                <a:tc>
                  <a:txBody>
                    <a:bodyPr/>
                    <a:lstStyle/>
                    <a:p>
                      <a:pPr algn="ctr" fontAlgn="ctr"/>
                      <a:r>
                        <a:rPr lang="ta-IN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திருச்சி </a:t>
                      </a:r>
                    </a:p>
                  </a:txBody>
                  <a:tcPr marL="6942" marR="6942" marT="6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155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238.13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23.79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23.00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126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191.35</a:t>
                      </a:r>
                    </a:p>
                  </a:txBody>
                  <a:tcPr marL="6942" marR="6942" marT="6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0" y="0"/>
            <a:ext cx="9144000" cy="42861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4282" cy="51435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56" y="0"/>
            <a:ext cx="142844" cy="51435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4786328"/>
            <a:ext cx="9144000" cy="35717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71472" y="214296"/>
          <a:ext cx="8067032" cy="4680297"/>
        </p:xfrm>
        <a:graphic>
          <a:graphicData uri="http://schemas.openxmlformats.org/drawingml/2006/table">
            <a:tbl>
              <a:tblPr/>
              <a:tblGrid>
                <a:gridCol w="520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05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3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68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44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44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68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26499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82306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ta-IN" sz="1400" b="1" i="0" u="none" strike="noStrike" dirty="0">
                          <a:solidFill>
                            <a:srgbClr val="0070C0"/>
                          </a:solidFill>
                          <a:latin typeface="TAU-Marutham"/>
                        </a:rPr>
                        <a:t>திருச்சிராப்பள்ளி  மண்டலத்திற்குட்பட்ட  கட்டுமானப்  பணிகளின்  விவரம் 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305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ta-IN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வ.எண் 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ta-IN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மாவட்டம் 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ta-IN" sz="8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மொத்த பணிகள்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ta-IN" sz="8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முன்னேற்றத்தில் உள்ள பணிகள்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ta-IN" sz="8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ஒப்பந்தப்புள்ளி கோரப்பட உள்ள பணிகளின் 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ta-IN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குறிப்புரை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0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a-IN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எண்ணிக்கை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a-IN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மதிப்பு </a:t>
                      </a:r>
                      <a:br>
                        <a:rPr lang="ta-IN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</a:br>
                      <a:r>
                        <a:rPr lang="ta-IN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(ரூ. இலட்சம்)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a-IN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எண்ணிக்கை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a-IN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மதிப்பு </a:t>
                      </a:r>
                      <a:br>
                        <a:rPr lang="ta-IN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</a:br>
                      <a:r>
                        <a:rPr lang="ta-IN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(ரூ. இலட்சம்)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a-IN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செலவினம்</a:t>
                      </a:r>
                      <a:br>
                        <a:rPr lang="ta-IN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</a:br>
                      <a:r>
                        <a:rPr lang="ta-IN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(ரூ. இலட்சம்)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a-IN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எண்ணிக்கை 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a-IN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மதிப்பு </a:t>
                      </a:r>
                      <a:br>
                        <a:rPr lang="ta-IN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</a:br>
                      <a:r>
                        <a:rPr lang="ta-IN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(ரூ. இலட்சம்)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47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1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a-IN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திருச்சிராப்பள்ளி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18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1410.30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7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484.13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136.29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10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800.08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a-IN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1 - திருவெறும்பூர் கல்லூரி மாணவர் விடுதி </a:t>
                      </a:r>
                      <a:br>
                        <a:rPr lang="ta-IN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</a:br>
                      <a:r>
                        <a:rPr lang="ta-IN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(நீதிமன்ற வழக்கு)</a:t>
                      </a:r>
                      <a:br>
                        <a:rPr lang="ta-IN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</a:br>
                      <a:r>
                        <a:rPr lang="ta-IN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(ரூ. 126.09 இலட்சம்)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3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2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a-IN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கரூர்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11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848.82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2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488.82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241.86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9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360.00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 - 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546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3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a-IN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பெரம்பலூர்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7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632.58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3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312.54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97.32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4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320.04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 - 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9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4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a-IN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அரியலூர்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1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24.06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1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24.06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0.28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 - 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 - 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 - 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16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5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a-IN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புதுக்கோட்டை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13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926.45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9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766.45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487.18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4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160.00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 - 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32441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ta-IN" sz="800" b="1" i="0" u="none" strike="noStrike">
                          <a:solidFill>
                            <a:srgbClr val="C00000"/>
                          </a:solidFill>
                          <a:latin typeface="TAU-Marutham"/>
                        </a:rPr>
                        <a:t>மொத்தம்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C00000"/>
                          </a:solidFill>
                          <a:latin typeface="TAU-Marutham"/>
                        </a:rPr>
                        <a:t>50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C00000"/>
                          </a:solidFill>
                          <a:latin typeface="TAU-Marutham"/>
                        </a:rPr>
                        <a:t>3842.21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C00000"/>
                          </a:solidFill>
                          <a:latin typeface="TAU-Marutham"/>
                        </a:rPr>
                        <a:t>22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C00000"/>
                          </a:solidFill>
                          <a:latin typeface="TAU-Marutham"/>
                        </a:rPr>
                        <a:t>2076.00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C00000"/>
                          </a:solidFill>
                          <a:latin typeface="TAU-Marutham"/>
                        </a:rPr>
                        <a:t>962.93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C00000"/>
                          </a:solidFill>
                          <a:latin typeface="TAU-Marutham"/>
                        </a:rPr>
                        <a:t>27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C00000"/>
                          </a:solidFill>
                          <a:latin typeface="TAU-Marutham"/>
                        </a:rPr>
                        <a:t>1640.12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a-IN" sz="800" b="1" i="0" u="none" strike="noStrike" dirty="0">
                          <a:solidFill>
                            <a:srgbClr val="C00000"/>
                          </a:solidFill>
                          <a:latin typeface="TAU-Marutham"/>
                        </a:rPr>
                        <a:t>1 - திருவெறும்பூர் கல்லூரி மாணவர் விடுதி </a:t>
                      </a:r>
                      <a:br>
                        <a:rPr lang="ta-IN" sz="800" b="1" i="0" u="none" strike="noStrike" dirty="0">
                          <a:solidFill>
                            <a:srgbClr val="C00000"/>
                          </a:solidFill>
                          <a:latin typeface="TAU-Marutham"/>
                        </a:rPr>
                      </a:br>
                      <a:r>
                        <a:rPr lang="ta-IN" sz="800" b="1" i="0" u="none" strike="noStrike" dirty="0">
                          <a:solidFill>
                            <a:srgbClr val="C00000"/>
                          </a:solidFill>
                          <a:latin typeface="TAU-Marutham"/>
                        </a:rPr>
                        <a:t>(நீதிமன்ற வழக்கு)</a:t>
                      </a:r>
                      <a:br>
                        <a:rPr lang="ta-IN" sz="800" b="1" i="0" u="none" strike="noStrike" dirty="0">
                          <a:solidFill>
                            <a:srgbClr val="C00000"/>
                          </a:solidFill>
                          <a:latin typeface="TAU-Marutham"/>
                        </a:rPr>
                      </a:br>
                      <a:r>
                        <a:rPr lang="ta-IN" sz="800" b="1" i="0" u="none" strike="noStrike" dirty="0">
                          <a:solidFill>
                            <a:srgbClr val="C00000"/>
                          </a:solidFill>
                          <a:latin typeface="TAU-Marutham"/>
                        </a:rPr>
                        <a:t>(ரூ. 126.09 இலட்சம்)</a:t>
                      </a:r>
                    </a:p>
                  </a:txBody>
                  <a:tcPr marL="4111" marR="4111" marT="4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0"/>
            <a:ext cx="357158" cy="51435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786842" y="0"/>
            <a:ext cx="357158" cy="51435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57158" y="0"/>
            <a:ext cx="8429684" cy="14285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85720" y="5000642"/>
            <a:ext cx="8501122" cy="14285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4282" y="928676"/>
          <a:ext cx="8760744" cy="3605320"/>
        </p:xfrm>
        <a:graphic>
          <a:graphicData uri="http://schemas.openxmlformats.org/drawingml/2006/table">
            <a:tbl>
              <a:tblPr/>
              <a:tblGrid>
                <a:gridCol w="860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36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11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11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11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11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11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118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4118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6006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7010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4118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4118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4118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4118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8432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98537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41183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41183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56864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17144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ta-IN" sz="9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திருச்சிராப்பள்ளி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70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5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14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13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10253F"/>
                          </a:solidFill>
                          <a:latin typeface="TAU-Marutham"/>
                        </a:rPr>
                        <a:t>102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32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17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10253F"/>
                          </a:solidFill>
                          <a:latin typeface="TAU-Marutham"/>
                        </a:rPr>
                        <a:t>49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25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2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1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2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30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2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3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10253F"/>
                          </a:solidFill>
                          <a:latin typeface="TAU-Marutham"/>
                        </a:rPr>
                        <a:t>5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16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10253F"/>
                          </a:solidFill>
                          <a:latin typeface="TAU-Marutham"/>
                        </a:rPr>
                        <a:t>202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5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a-IN" sz="900" b="1" i="0" u="none" strike="noStrike" dirty="0">
                          <a:solidFill>
                            <a:srgbClr val="10253F"/>
                          </a:solidFill>
                          <a:latin typeface="TAU-Marutham"/>
                        </a:rPr>
                        <a:t>*</a:t>
                      </a:r>
                      <a:r>
                        <a:rPr lang="ta-IN" sz="900" b="0" i="0" u="none" strike="noStrike" dirty="0">
                          <a:solidFill>
                            <a:srgbClr val="10253F"/>
                          </a:solidFill>
                          <a:latin typeface="TAU-Marutham"/>
                        </a:rPr>
                        <a:t>கல்லூரி விடுதிகள் - 07</a:t>
                      </a:r>
                      <a:endParaRPr lang="ta-IN" sz="900" b="1" i="0" u="none" strike="noStrike" dirty="0">
                        <a:solidFill>
                          <a:srgbClr val="10253F"/>
                        </a:solidFill>
                        <a:latin typeface="TAU-Marutham"/>
                      </a:endParaRP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144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ta-IN" sz="9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கரூர்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17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2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5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3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10253F"/>
                          </a:solidFill>
                          <a:latin typeface="TAU-Marutham"/>
                        </a:rPr>
                        <a:t>27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12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8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10253F"/>
                          </a:solidFill>
                          <a:latin typeface="TAU-Marutham"/>
                        </a:rPr>
                        <a:t>20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10253F"/>
                          </a:solidFill>
                          <a:latin typeface="TAU-Marutham"/>
                        </a:rPr>
                        <a:t>8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10253F"/>
                          </a:solidFill>
                          <a:latin typeface="TAU-Marutham"/>
                        </a:rPr>
                        <a:t>55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5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a-IN" sz="900" b="1" i="0" u="none" strike="noStrike" dirty="0">
                          <a:solidFill>
                            <a:srgbClr val="10253F"/>
                          </a:solidFill>
                          <a:latin typeface="TAU-Marutham"/>
                        </a:rPr>
                        <a:t>*</a:t>
                      </a:r>
                      <a:r>
                        <a:rPr lang="ta-IN" sz="900" b="0" i="0" u="none" strike="noStrike" dirty="0">
                          <a:solidFill>
                            <a:srgbClr val="10253F"/>
                          </a:solidFill>
                          <a:latin typeface="TAU-Marutham"/>
                        </a:rPr>
                        <a:t>கல்லூரி விடுதிகள்  - 02</a:t>
                      </a:r>
                      <a:endParaRPr lang="ta-IN" sz="900" b="1" i="0" u="none" strike="noStrike" dirty="0">
                        <a:solidFill>
                          <a:srgbClr val="10253F"/>
                        </a:solidFill>
                        <a:latin typeface="TAU-Marutham"/>
                      </a:endParaRP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144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ta-IN" sz="9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பெரம்பலூர்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24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7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2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10253F"/>
                          </a:solidFill>
                          <a:latin typeface="TAU-Marutham"/>
                        </a:rPr>
                        <a:t>33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21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17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10253F"/>
                          </a:solidFill>
                          <a:latin typeface="TAU-Marutham"/>
                        </a:rPr>
                        <a:t>38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1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1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2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1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1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10253F"/>
                          </a:solidFill>
                          <a:latin typeface="TAU-Marutham"/>
                        </a:rPr>
                        <a:t>2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7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10253F"/>
                          </a:solidFill>
                          <a:latin typeface="TAU-Marutham"/>
                        </a:rPr>
                        <a:t>82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65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a-IN" sz="900" b="0" i="0" u="none" strike="noStrike" dirty="0">
                          <a:solidFill>
                            <a:srgbClr val="10253F"/>
                          </a:solidFill>
                          <a:latin typeface="TAU-Marutham"/>
                        </a:rPr>
                        <a:t>கல்லூரி விடுதிகள்  - 04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144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ta-IN" sz="9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அரியலூர்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22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1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2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10253F"/>
                          </a:solidFill>
                          <a:latin typeface="TAU-Marutham"/>
                        </a:rPr>
                        <a:t>25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15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7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10253F"/>
                          </a:solidFill>
                          <a:latin typeface="TAU-Marutham"/>
                        </a:rPr>
                        <a:t>22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10253F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10253F"/>
                          </a:solidFill>
                          <a:latin typeface="TAU-Marutham"/>
                        </a:rPr>
                        <a:t>6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10253F"/>
                          </a:solidFill>
                          <a:latin typeface="TAU-Marutham"/>
                        </a:rPr>
                        <a:t>53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65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a-IN" sz="900" b="1" i="0" u="none" strike="noStrike" dirty="0">
                          <a:solidFill>
                            <a:srgbClr val="10253F"/>
                          </a:solidFill>
                          <a:latin typeface="TAU-Marutham"/>
                        </a:rPr>
                        <a:t>*</a:t>
                      </a:r>
                      <a:r>
                        <a:rPr lang="ta-IN" sz="900" b="0" i="0" u="none" strike="noStrike" dirty="0">
                          <a:solidFill>
                            <a:srgbClr val="10253F"/>
                          </a:solidFill>
                          <a:latin typeface="TAU-Marutham"/>
                        </a:rPr>
                        <a:t>கல்லூரி விடுதிகள்  - 02</a:t>
                      </a:r>
                      <a:endParaRPr lang="ta-IN" sz="900" b="1" i="0" u="none" strike="noStrike" dirty="0">
                        <a:solidFill>
                          <a:srgbClr val="10253F"/>
                        </a:solidFill>
                        <a:latin typeface="TAU-Marutham"/>
                      </a:endParaRP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858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ta-IN" sz="9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புதுக்கோட்டை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10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2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1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10253F"/>
                          </a:solidFill>
                          <a:latin typeface="TAU-Marutham"/>
                        </a:rPr>
                        <a:t>13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32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26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10253F"/>
                          </a:solidFill>
                          <a:latin typeface="TAU-Marutham"/>
                        </a:rPr>
                        <a:t>58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10253F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10253F"/>
                          </a:solidFill>
                          <a:latin typeface="TAU-Marutham"/>
                        </a:rPr>
                        <a:t>21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10253F"/>
                          </a:solidFill>
                          <a:latin typeface="TAU-Marutham"/>
                        </a:rPr>
                        <a:t>92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65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a-IN" sz="900" b="1" i="0" u="none" strike="noStrike" dirty="0">
                          <a:solidFill>
                            <a:srgbClr val="10253F"/>
                          </a:solidFill>
                          <a:latin typeface="TAU-Marutham"/>
                        </a:rPr>
                        <a:t>*</a:t>
                      </a:r>
                      <a:r>
                        <a:rPr lang="ta-IN" sz="900" b="0" i="0" u="none" strike="noStrike" dirty="0">
                          <a:solidFill>
                            <a:srgbClr val="10253F"/>
                          </a:solidFill>
                          <a:latin typeface="TAU-Marutham"/>
                        </a:rPr>
                        <a:t>கல்லூரி விடுதிகள்  - 6</a:t>
                      </a:r>
                      <a:endParaRPr lang="ta-IN" sz="900" b="1" i="0" u="none" strike="noStrike" dirty="0">
                        <a:solidFill>
                          <a:srgbClr val="10253F"/>
                        </a:solidFill>
                        <a:latin typeface="TAU-Marutham"/>
                      </a:endParaRP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1443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ta-IN" sz="1000" b="1" i="0" u="none" strike="noStrike" dirty="0">
                          <a:solidFill>
                            <a:srgbClr val="C00000"/>
                          </a:solidFill>
                          <a:latin typeface="TAU-Marutham"/>
                        </a:rPr>
                        <a:t>மொத்தம்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C00000"/>
                          </a:solidFill>
                          <a:latin typeface="TAU-Marutham"/>
                        </a:rPr>
                        <a:t>143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C00000"/>
                          </a:solidFill>
                          <a:latin typeface="TAU-Marutham"/>
                        </a:rPr>
                        <a:t>7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C00000"/>
                          </a:solidFill>
                          <a:latin typeface="TAU-Marutham"/>
                        </a:rPr>
                        <a:t>29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C00000"/>
                          </a:solidFill>
                          <a:latin typeface="TAU-Marutham"/>
                        </a:rPr>
                        <a:t>21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C00000"/>
                          </a:solidFill>
                          <a:latin typeface="TAU-Marutham"/>
                        </a:rPr>
                        <a:t>200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C00000"/>
                          </a:solidFill>
                          <a:latin typeface="TAU-Marutham"/>
                        </a:rPr>
                        <a:t>112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C00000"/>
                          </a:solidFill>
                          <a:latin typeface="TAU-Marutham"/>
                        </a:rPr>
                        <a:t>75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10253F"/>
                          </a:solidFill>
                          <a:latin typeface="TAU-Marutham"/>
                        </a:rPr>
                        <a:t>187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C00000"/>
                          </a:solidFill>
                          <a:latin typeface="TAU-Marutham"/>
                        </a:rPr>
                        <a:t>26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C00000"/>
                          </a:solidFill>
                          <a:latin typeface="TAU-Marutham"/>
                        </a:rPr>
                        <a:t>2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C00000"/>
                          </a:solidFill>
                          <a:latin typeface="TAU-Marutham"/>
                        </a:rPr>
                        <a:t>2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C00000"/>
                          </a:solidFill>
                          <a:latin typeface="TAU-Marutham"/>
                        </a:rPr>
                        <a:t>2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C00000"/>
                          </a:solidFill>
                          <a:latin typeface="TAU-Marutham"/>
                        </a:rPr>
                        <a:t>32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C00000"/>
                          </a:solidFill>
                          <a:latin typeface="TAU-Marutham"/>
                        </a:rPr>
                        <a:t>3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C00000"/>
                          </a:solidFill>
                          <a:latin typeface="TAU-Marutham"/>
                        </a:rPr>
                        <a:t>4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C00000"/>
                          </a:solidFill>
                          <a:latin typeface="TAU-Marutham"/>
                        </a:rPr>
                        <a:t>7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C00000"/>
                          </a:solidFill>
                          <a:latin typeface="TAU-Marutham"/>
                        </a:rPr>
                        <a:t>58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C00000"/>
                          </a:solidFill>
                          <a:latin typeface="TAU-Marutham"/>
                        </a:rPr>
                        <a:t>484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6586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a-IN" sz="900" b="1" i="0" u="none" strike="noStrike" dirty="0">
                          <a:solidFill>
                            <a:srgbClr val="C00000"/>
                          </a:solidFill>
                          <a:latin typeface="TAU-Marutham"/>
                        </a:rPr>
                        <a:t>*கல்லூரி விடுதிகள் - 21</a:t>
                      </a:r>
                    </a:p>
                  </a:txBody>
                  <a:tcPr marL="3809" marR="3809" marT="3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0"/>
            <a:ext cx="9144000" cy="6429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1" y="4786328"/>
            <a:ext cx="9147027" cy="35717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42844" cy="51435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56" y="3175"/>
            <a:ext cx="149162" cy="51435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14280" y="500048"/>
          <a:ext cx="8715437" cy="4064000"/>
        </p:xfrm>
        <a:graphic>
          <a:graphicData uri="http://schemas.openxmlformats.org/drawingml/2006/table">
            <a:tbl>
              <a:tblPr/>
              <a:tblGrid>
                <a:gridCol w="1205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67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00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50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93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93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35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35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8601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80006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ta-IN" sz="900" b="1" i="0" u="none" strike="noStrike" dirty="0">
                          <a:solidFill>
                            <a:srgbClr val="0070C0"/>
                          </a:solidFill>
                          <a:latin typeface="TAU-Marutham"/>
                        </a:rPr>
                        <a:t>திருச்சிராப்பள்ளி  மண்டலத்திற்குட்பட்ட  கட்டுமானப் பணிகளின் விவரம் 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8077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ta-IN" sz="7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வ.எண் 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ta-IN" sz="7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கோட்டம்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ta-IN" sz="7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மாவட்டம் 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ta-IN" sz="7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பணிகளின் எண்ணிக்கை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ta-IN" sz="7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முன்னேற்றத்தில் உள்ள</a:t>
                      </a:r>
                      <a:br>
                        <a:rPr lang="ta-IN" sz="7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</a:br>
                      <a:r>
                        <a:rPr lang="ta-IN" sz="8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22 பணிகள் </a:t>
                      </a:r>
                      <a:endParaRPr lang="ta-IN" sz="700" b="1" i="0" u="none" strike="noStrike">
                        <a:solidFill>
                          <a:srgbClr val="000000"/>
                        </a:solidFill>
                        <a:latin typeface="TAU-Marutham"/>
                      </a:endParaRP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ta-IN" sz="7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ஒப்பந்தப்புள்ளி கோரப்பட உள்ள பணிகளின் எண்ணிக்கை 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ta-IN" sz="7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குறிப்புரை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58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Basement  </a:t>
                      </a:r>
                    </a:p>
                  </a:txBody>
                  <a:tcPr marL="3011" marR="3011" marT="3011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Lintel </a:t>
                      </a:r>
                    </a:p>
                  </a:txBody>
                  <a:tcPr marL="3011" marR="3011" marT="3011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Roof </a:t>
                      </a:r>
                    </a:p>
                  </a:txBody>
                  <a:tcPr marL="3011" marR="3011" marT="3011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Plastering </a:t>
                      </a:r>
                    </a:p>
                  </a:txBody>
                  <a:tcPr marL="3011" marR="3011" marT="3011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2318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1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ta-IN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திருச்சிராப்பள்ளி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a-IN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திருச்சிராப்பள்ளி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18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6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1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10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a-IN" sz="800" b="0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1 - திருவெறும்பூர் கல்லூரி மாணவர் விடுதி  - </a:t>
                      </a:r>
                      <a:br>
                        <a:rPr lang="ta-IN" sz="800" b="0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</a:br>
                      <a:r>
                        <a:rPr lang="ta-IN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நீதிமன்ற வழக்கு</a:t>
                      </a:r>
                      <a:endParaRPr lang="ta-IN" sz="800" b="0" i="0" u="none" strike="noStrike" dirty="0">
                        <a:solidFill>
                          <a:srgbClr val="000000"/>
                        </a:solidFill>
                        <a:latin typeface="TAU-Marutham"/>
                      </a:endParaRP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8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a-IN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கரூர்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11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2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9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8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a-IN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பெரம்பலூர்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7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1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1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1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4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8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a-IN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அரியலூர்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1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1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742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2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a-IN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தஞ்சாவூர்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a-IN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புதுக்கோட்டை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13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2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7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4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909"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ta-IN" sz="9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மொத்தம்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50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7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1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2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12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27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1</a:t>
                      </a:r>
                    </a:p>
                  </a:txBody>
                  <a:tcPr marL="3011" marR="3011" marT="30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0" y="0"/>
            <a:ext cx="9144000" cy="35717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4714890"/>
            <a:ext cx="9144000" cy="42861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42844" cy="51435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56" y="0"/>
            <a:ext cx="142844" cy="51435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4282" y="642924"/>
          <a:ext cx="8671615" cy="3926641"/>
        </p:xfrm>
        <a:graphic>
          <a:graphicData uri="http://schemas.openxmlformats.org/drawingml/2006/table">
            <a:tbl>
              <a:tblPr/>
              <a:tblGrid>
                <a:gridCol w="1252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2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2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1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24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77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13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13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1038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44995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ta-IN" sz="1500" b="1" i="0" u="none" strike="noStrike" dirty="0">
                          <a:solidFill>
                            <a:srgbClr val="0070C0"/>
                          </a:solidFill>
                          <a:latin typeface="TAU-Marutham"/>
                        </a:rPr>
                        <a:t>திருச்சிராப்பள்ளி மண்டலத்திற்குட்பட்ட முன்னேற்றத்தில் உள்ள பணிகள் முடிவுறும் கால அட்டவணை விவரம் 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6461">
                <a:tc>
                  <a:txBody>
                    <a:bodyPr/>
                    <a:lstStyle/>
                    <a:p>
                      <a:pPr algn="ctr" rtl="0" fontAlgn="ctr"/>
                      <a:r>
                        <a:rPr lang="ta-IN" sz="12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வ.எண் 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a-IN" sz="12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கோட்டம்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a-IN" sz="12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மாவட்டம் 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a-IN" sz="12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முன்னேற்றத்தில் உள்ள பணிகளின் எண்ணிக்கை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a-IN" sz="11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ஜூலை 2022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a-IN" sz="11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ஆகஸ்ட் 2022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a-IN" sz="11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செப்டம்பர் 2022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a-IN" sz="11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அக்டோபர் 2022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a-IN" sz="11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டிசம்பர் 2022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8539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1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ta-IN" sz="12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திருச்சிராப்பள்ளி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a-IN" sz="11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திருச்சிராப்பள்ளி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7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1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3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3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85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a-IN" sz="11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கரூர்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2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2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9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a-IN" sz="11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பெரம்பலூர்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3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1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1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1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9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a-IN" sz="11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அரியலூர்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1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1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020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AU-Marutham"/>
                        </a:rPr>
                        <a:t>2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a-IN" sz="12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தஞ்சாவூர்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a-IN" sz="11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புதுக்கோட்டை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9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7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1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1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latin typeface="TAU-Marutham"/>
                        </a:rPr>
                        <a:t>-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0" y="0"/>
            <a:ext cx="9144000" cy="35717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4714890"/>
            <a:ext cx="9144000" cy="42861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42844" cy="51435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56" y="0"/>
            <a:ext cx="142844" cy="51435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4282" y="714362"/>
          <a:ext cx="8627713" cy="3704167"/>
        </p:xfrm>
        <a:graphic>
          <a:graphicData uri="http://schemas.openxmlformats.org/drawingml/2006/table">
            <a:tbl>
              <a:tblPr/>
              <a:tblGrid>
                <a:gridCol w="642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79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74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07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22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07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57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13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386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7564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12902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ta-IN" sz="800" b="1" i="0" u="none" strike="noStrike" dirty="0">
                          <a:solidFill>
                            <a:srgbClr val="000000"/>
                          </a:solidFill>
                          <a:latin typeface="VANAVIL-Avvaiyar"/>
                        </a:rPr>
                        <a:t>2021-22 - துரித மின் இணைப்பு திட்ட விபரம் </a:t>
                      </a:r>
                    </a:p>
                  </a:txBody>
                  <a:tcPr marL="5960" marR="5960" marT="59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76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a-IN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வ. எண்.</a:t>
                      </a:r>
                    </a:p>
                  </a:txBody>
                  <a:tcPr marL="5960" marR="5960" marT="59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a-IN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மாவட்டம் </a:t>
                      </a:r>
                    </a:p>
                  </a:txBody>
                  <a:tcPr marL="5960" marR="5960" marT="59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a-IN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ஆதிதிராவிடர்</a:t>
                      </a:r>
                    </a:p>
                  </a:txBody>
                  <a:tcPr marL="5960" marR="5960" marT="59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a-IN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பழங்குடியினர்</a:t>
                      </a:r>
                    </a:p>
                  </a:txBody>
                  <a:tcPr marL="5960" marR="5960" marT="59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a-IN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பட்டியல் அனுப்பப்பட்ட நிகர மொத்தம்</a:t>
                      </a:r>
                    </a:p>
                  </a:txBody>
                  <a:tcPr marL="5960" marR="5960" marT="59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a-IN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பட்டியல் அனுப்பப்பட வேண்டிய நிகர மொத்தம்</a:t>
                      </a:r>
                    </a:p>
                  </a:txBody>
                  <a:tcPr marL="5960" marR="5960" marT="59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72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a-IN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இலக்கு </a:t>
                      </a:r>
                    </a:p>
                  </a:txBody>
                  <a:tcPr marL="5960" marR="5960" marT="59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a-IN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மின் வாரியத்திற்கு அனுப்பப்பட்டது</a:t>
                      </a:r>
                    </a:p>
                  </a:txBody>
                  <a:tcPr marL="5960" marR="5960" marT="59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a-IN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மின் வாரியத்திற்கு அனுப்பப்பட வேண்டியது </a:t>
                      </a:r>
                    </a:p>
                  </a:txBody>
                  <a:tcPr marL="5960" marR="5960" marT="59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a-IN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இலக்கு </a:t>
                      </a:r>
                    </a:p>
                  </a:txBody>
                  <a:tcPr marL="5960" marR="5960" marT="59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a-IN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மின் வாரியத்திற்கு அனுப்பப்பட்டது</a:t>
                      </a:r>
                    </a:p>
                  </a:txBody>
                  <a:tcPr marL="5960" marR="5960" marT="59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a-IN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மின் வாரியத்திற்கு அனுப்பப்பட வேண்டியது </a:t>
                      </a:r>
                    </a:p>
                  </a:txBody>
                  <a:tcPr marL="5960" marR="5960" marT="59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9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1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a-IN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அரியலூர் 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19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19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0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2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2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0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21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0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97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2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a-IN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கரூர் 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18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16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2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0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0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0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16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2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54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3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a-IN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பெரம்பலூர் 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32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32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0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1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0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1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32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1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54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4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a-IN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புதுக்கோட்டை 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42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28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14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0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0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0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28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14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27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5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a-IN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திருச்சி 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31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19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12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7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0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7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19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19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9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Bookman Old Style"/>
                        </a:rPr>
                        <a:t> 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a-IN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மொத்தம்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142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114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28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10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2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8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116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Bookman Old Style"/>
                        </a:rPr>
                        <a:t>36</a:t>
                      </a:r>
                    </a:p>
                  </a:txBody>
                  <a:tcPr marL="5960" marR="5960" marT="59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0"/>
            <a:ext cx="9144000" cy="35717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4714890"/>
            <a:ext cx="9144000" cy="42861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42844" cy="51435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56" y="0"/>
            <a:ext cx="142844" cy="51435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4282" y="785800"/>
          <a:ext cx="8746095" cy="3520263"/>
        </p:xfrm>
        <a:graphic>
          <a:graphicData uri="http://schemas.openxmlformats.org/drawingml/2006/table">
            <a:tbl>
              <a:tblPr/>
              <a:tblGrid>
                <a:gridCol w="10249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5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49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49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49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49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49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10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4073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ta-IN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2021-22 - பழங்குடியினர் பொருளாதார மேம்பாட்டு திட்ட விபரம்</a:t>
                      </a:r>
                    </a:p>
                  </a:txBody>
                  <a:tcPr marL="6738" marR="6738" marT="67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14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a-IN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வ. எண்.</a:t>
                      </a:r>
                    </a:p>
                  </a:txBody>
                  <a:tcPr marL="6738" marR="6738" marT="6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a-IN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மாவட்டம் </a:t>
                      </a:r>
                    </a:p>
                  </a:txBody>
                  <a:tcPr marL="6738" marR="6738" marT="6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a-IN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தொழில் முனைவோர் மேம்பாட்டுத் திட்டம்</a:t>
                      </a:r>
                    </a:p>
                  </a:txBody>
                  <a:tcPr marL="6738" marR="6738" marT="67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a-IN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இளைஞர்களுக்கான சுய வேலைவாய்ப்புத் திட்டம்</a:t>
                      </a:r>
                    </a:p>
                  </a:txBody>
                  <a:tcPr marL="6738" marR="6738" marT="67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a-IN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மொத்தம் </a:t>
                      </a:r>
                    </a:p>
                  </a:txBody>
                  <a:tcPr marL="6738" marR="6738" marT="67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2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a-IN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எண்ணிக்கை </a:t>
                      </a:r>
                    </a:p>
                  </a:txBody>
                  <a:tcPr marL="6738" marR="6738" marT="67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a-IN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மானியம் </a:t>
                      </a:r>
                    </a:p>
                  </a:txBody>
                  <a:tcPr marL="6738" marR="6738" marT="67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a-IN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எண்ணிக்கை </a:t>
                      </a:r>
                    </a:p>
                  </a:txBody>
                  <a:tcPr marL="6738" marR="6738" marT="67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a-IN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மானியம் </a:t>
                      </a:r>
                    </a:p>
                  </a:txBody>
                  <a:tcPr marL="6738" marR="6738" marT="67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a-IN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எண்ணிக்கை </a:t>
                      </a:r>
                    </a:p>
                  </a:txBody>
                  <a:tcPr marL="6738" marR="6738" marT="67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a-IN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மானியம் </a:t>
                      </a:r>
                    </a:p>
                  </a:txBody>
                  <a:tcPr marL="6738" marR="6738" marT="67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56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738" marR="6738" marT="6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a-IN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அரியலூர் </a:t>
                      </a:r>
                    </a:p>
                  </a:txBody>
                  <a:tcPr marL="6738" marR="6738" marT="6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6738" marR="6738" marT="6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1650000</a:t>
                      </a:r>
                    </a:p>
                  </a:txBody>
                  <a:tcPr marL="6738" marR="6738" marT="6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738" marR="6738" marT="6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367428</a:t>
                      </a:r>
                    </a:p>
                  </a:txBody>
                  <a:tcPr marL="6738" marR="6738" marT="6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6738" marR="6738" marT="6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2017428</a:t>
                      </a:r>
                    </a:p>
                  </a:txBody>
                  <a:tcPr marL="6738" marR="6738" marT="6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65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738" marR="6738" marT="6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a-IN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புதுக்கோட்டை </a:t>
                      </a:r>
                    </a:p>
                  </a:txBody>
                  <a:tcPr marL="6738" marR="6738" marT="6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738" marR="6738" marT="6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100000</a:t>
                      </a:r>
                    </a:p>
                  </a:txBody>
                  <a:tcPr marL="6738" marR="6738" marT="6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738" marR="6738" marT="6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738" marR="6738" marT="6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738" marR="6738" marT="6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100000</a:t>
                      </a:r>
                    </a:p>
                  </a:txBody>
                  <a:tcPr marL="6738" marR="6738" marT="6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72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738" marR="6738" marT="6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a-IN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திருச்சி </a:t>
                      </a:r>
                    </a:p>
                  </a:txBody>
                  <a:tcPr marL="6738" marR="6738" marT="6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69</a:t>
                      </a:r>
                    </a:p>
                  </a:txBody>
                  <a:tcPr marL="6738" marR="6738" marT="6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7128000</a:t>
                      </a:r>
                    </a:p>
                  </a:txBody>
                  <a:tcPr marL="6738" marR="6738" marT="6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738" marR="6738" marT="6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738" marR="6738" marT="6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69</a:t>
                      </a:r>
                    </a:p>
                  </a:txBody>
                  <a:tcPr marL="6738" marR="6738" marT="6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7128000</a:t>
                      </a:r>
                    </a:p>
                  </a:txBody>
                  <a:tcPr marL="6738" marR="6738" marT="6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525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a-IN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மொத்தம் </a:t>
                      </a:r>
                    </a:p>
                  </a:txBody>
                  <a:tcPr marL="6738" marR="6738" marT="6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92</a:t>
                      </a:r>
                    </a:p>
                  </a:txBody>
                  <a:tcPr marL="6738" marR="6738" marT="6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45259868</a:t>
                      </a:r>
                    </a:p>
                  </a:txBody>
                  <a:tcPr marL="6738" marR="6738" marT="6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738" marR="6738" marT="6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367428</a:t>
                      </a:r>
                    </a:p>
                  </a:txBody>
                  <a:tcPr marL="6738" marR="6738" marT="6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93</a:t>
                      </a:r>
                    </a:p>
                  </a:txBody>
                  <a:tcPr marL="6738" marR="6738" marT="6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45627296</a:t>
                      </a:r>
                    </a:p>
                  </a:txBody>
                  <a:tcPr marL="6738" marR="6738" marT="6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4572014"/>
            <a:ext cx="9144000" cy="5714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42844" cy="51435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56" y="0"/>
            <a:ext cx="142844" cy="51435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714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2844" y="1071552"/>
          <a:ext cx="8857846" cy="3360749"/>
        </p:xfrm>
        <a:graphic>
          <a:graphicData uri="http://schemas.openxmlformats.org/drawingml/2006/table">
            <a:tbl>
              <a:tblPr/>
              <a:tblGrid>
                <a:gridCol w="1224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55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25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55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25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59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557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25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557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254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0595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2557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254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2557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5254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52718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45169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a-IN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மாவட்டம் 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a-IN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சுய உதவி குழுக்களுக்கான பொருளாதார கடனுதவி திட்டம்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a-IN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தொழில் முனைவோர் மேம்பாட்டுத் திட்டம்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a-IN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நில மேம்பாட்டுத் திட்டம்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7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a-IN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இலக்கு</a:t>
                      </a:r>
                    </a:p>
                  </a:txBody>
                  <a:tcPr marL="4632" marR="4632" marT="4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a-IN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சாதனை </a:t>
                      </a:r>
                    </a:p>
                  </a:txBody>
                  <a:tcPr marL="4632" marR="4632" marT="4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a-IN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இலக்கு</a:t>
                      </a:r>
                    </a:p>
                  </a:txBody>
                  <a:tcPr marL="4632" marR="4632" marT="4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a-IN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சாதனை </a:t>
                      </a:r>
                    </a:p>
                  </a:txBody>
                  <a:tcPr marL="4632" marR="4632" marT="4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a-IN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இலக்கு</a:t>
                      </a:r>
                    </a:p>
                  </a:txBody>
                  <a:tcPr marL="4632" marR="4632" marT="4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a-IN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சாதனை </a:t>
                      </a:r>
                    </a:p>
                  </a:txBody>
                  <a:tcPr marL="4632" marR="4632" marT="4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6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a-IN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எண்ணிக்கை </a:t>
                      </a:r>
                    </a:p>
                  </a:txBody>
                  <a:tcPr marL="4632" marR="4632" marT="4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a-IN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மானியம் </a:t>
                      </a:r>
                    </a:p>
                  </a:txBody>
                  <a:tcPr marL="4632" marR="4632" marT="4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a-IN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எண்ணிக்கை </a:t>
                      </a:r>
                    </a:p>
                  </a:txBody>
                  <a:tcPr marL="4632" marR="4632" marT="4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a-IN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மானியம் </a:t>
                      </a:r>
                    </a:p>
                  </a:txBody>
                  <a:tcPr marL="4632" marR="4632" marT="4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a-IN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எண்ணிக்கை </a:t>
                      </a:r>
                    </a:p>
                  </a:txBody>
                  <a:tcPr marL="4632" marR="4632" marT="4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a-IN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மானியம் </a:t>
                      </a:r>
                    </a:p>
                  </a:txBody>
                  <a:tcPr marL="4632" marR="4632" marT="4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a-IN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எண்ணிக்கை </a:t>
                      </a:r>
                    </a:p>
                  </a:txBody>
                  <a:tcPr marL="4632" marR="4632" marT="4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a-IN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மானியம் </a:t>
                      </a:r>
                    </a:p>
                  </a:txBody>
                  <a:tcPr marL="4632" marR="4632" marT="4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a-IN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எண்ணிக்கை </a:t>
                      </a:r>
                    </a:p>
                  </a:txBody>
                  <a:tcPr marL="4632" marR="4632" marT="4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a-IN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மானியம் </a:t>
                      </a:r>
                    </a:p>
                  </a:txBody>
                  <a:tcPr marL="4632" marR="4632" marT="4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a-IN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எண்ணிக்கை </a:t>
                      </a:r>
                    </a:p>
                  </a:txBody>
                  <a:tcPr marL="4632" marR="4632" marT="4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a-IN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மானியம் </a:t>
                      </a:r>
                    </a:p>
                  </a:txBody>
                  <a:tcPr marL="4632" marR="4632" marT="4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0339">
                <a:tc>
                  <a:txBody>
                    <a:bodyPr/>
                    <a:lstStyle/>
                    <a:p>
                      <a:pPr algn="ctr" fontAlgn="ctr"/>
                      <a:r>
                        <a:rPr lang="ta-IN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அரியலூர் 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23.68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99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17.50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73.9%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88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69.23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134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88.61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127.99%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11.84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0339">
                <a:tc>
                  <a:txBody>
                    <a:bodyPr/>
                    <a:lstStyle/>
                    <a:p>
                      <a:pPr algn="ctr" fontAlgn="ctr"/>
                      <a:r>
                        <a:rPr lang="ta-IN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கரூர் 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144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29.74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692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147.50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495.97%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44.61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74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98.60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221.02%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14.87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0339">
                <a:tc>
                  <a:txBody>
                    <a:bodyPr/>
                    <a:lstStyle/>
                    <a:p>
                      <a:pPr algn="ctr" fontAlgn="ctr"/>
                      <a:r>
                        <a:rPr lang="ta-IN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பெரம்பலூர் 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108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23.55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2.50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10.62%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44.32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233.86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527.66%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11.76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0.72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6.12%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0339">
                <a:tc>
                  <a:txBody>
                    <a:bodyPr/>
                    <a:lstStyle/>
                    <a:p>
                      <a:pPr algn="ctr" fontAlgn="ctr"/>
                      <a:r>
                        <a:rPr lang="ta-IN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புதுக்கோட்டை 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180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38.26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2.50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6.53%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57.39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86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156.19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272.15%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19.13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2.25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11.76%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0339">
                <a:tc>
                  <a:txBody>
                    <a:bodyPr/>
                    <a:lstStyle/>
                    <a:p>
                      <a:pPr algn="ctr" fontAlgn="ctr"/>
                      <a:r>
                        <a:rPr lang="ta-IN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திருச்சி 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300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62.68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221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313.96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131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229.70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73.16%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31.35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4632" marR="4632" marT="4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357422" y="428610"/>
            <a:ext cx="4382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a-IN" b="1" dirty="0">
                <a:solidFill>
                  <a:srgbClr val="0070C0"/>
                </a:solidFill>
                <a:latin typeface="TAU-Marutham"/>
              </a:rPr>
              <a:t>2021-22 இலக்கு மற்றும் சாதனை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5717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4714890"/>
            <a:ext cx="9144000" cy="42861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84356" y="1000114"/>
          <a:ext cx="8745362" cy="3726109"/>
        </p:xfrm>
        <a:graphic>
          <a:graphicData uri="http://schemas.openxmlformats.org/drawingml/2006/table">
            <a:tbl>
              <a:tblPr/>
              <a:tblGrid>
                <a:gridCol w="687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7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7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72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27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73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72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734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9722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9248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8734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9722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8734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9722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7272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50513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a-IN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இளைஞர்களுக்கான சுய வேலைவாய்ப்புத் திட்டம்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a-IN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இளைஞர்களுக்கான சிறப்பு சுய வேலை வாய்ப்புத் திட்டம்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a-IN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மொத்தம்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28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a-IN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இலக்கு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a-IN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சாதனை 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a-IN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இலக்கு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a-IN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சாதனை 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a-IN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இலக்கு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a-IN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சாதனை 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996">
                <a:tc>
                  <a:txBody>
                    <a:bodyPr/>
                    <a:lstStyle/>
                    <a:p>
                      <a:pPr algn="l" fontAlgn="b"/>
                      <a:r>
                        <a:rPr lang="ta-IN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எண்ணிக்கை 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a-IN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மானியம் 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a-IN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எண்ணிக்கை 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a-IN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மானியம் 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a-IN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எண்ணிக்கை 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a-IN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மானியம் 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a-IN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எண்ணிக்கை 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a-IN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மானியம் 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a-IN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எண்ணிக்கை 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a-IN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மானியம் 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a-IN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எண்ணிக்கை 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a-IN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மானியம் </a:t>
                      </a:r>
                    </a:p>
                  </a:txBody>
                  <a:tcPr marL="5180" marR="5180" marT="51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95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29.59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39.66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134.03%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5.92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243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140.26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283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145.76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103.93%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95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37.18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58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67.91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182.66%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7.44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191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133.84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824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314.01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234.62%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95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29.45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117.00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397.35%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5.89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177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114.97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278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354.08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307.98%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95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47.83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63.85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133.49%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9.57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271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172.18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138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224.79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130.55%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95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78.36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59.33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75.72%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15.67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597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502.02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164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289.04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57.57%</a:t>
                      </a:r>
                    </a:p>
                  </a:txBody>
                  <a:tcPr marL="5180" marR="5180" marT="51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357422" y="487906"/>
            <a:ext cx="4382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a-IN" b="1" dirty="0">
                <a:solidFill>
                  <a:srgbClr val="0070C0"/>
                </a:solidFill>
                <a:latin typeface="TAU-Marutham"/>
              </a:rPr>
              <a:t>2021-22 இலக்கு மற்றும் சாதனை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4786328"/>
            <a:ext cx="9144000" cy="35717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5717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945</Words>
  <Application>Microsoft Office PowerPoint</Application>
  <PresentationFormat>On-screen Show (16:9)</PresentationFormat>
  <Paragraphs>766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LTA STUDIO</dc:creator>
  <cp:lastModifiedBy>auracreationsuae@gmail.com</cp:lastModifiedBy>
  <cp:revision>23</cp:revision>
  <dcterms:created xsi:type="dcterms:W3CDTF">2022-07-26T08:02:56Z</dcterms:created>
  <dcterms:modified xsi:type="dcterms:W3CDTF">2022-08-03T10:36:03Z</dcterms:modified>
</cp:coreProperties>
</file>