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03" r:id="rId2"/>
    <p:sldId id="280" r:id="rId3"/>
    <p:sldId id="1065" r:id="rId4"/>
    <p:sldId id="1095" r:id="rId5"/>
    <p:sldId id="1096" r:id="rId6"/>
    <p:sldId id="1097" r:id="rId7"/>
    <p:sldId id="1098" r:id="rId8"/>
    <p:sldId id="1099" r:id="rId9"/>
    <p:sldId id="1100" r:id="rId10"/>
    <p:sldId id="1102" r:id="rId11"/>
    <p:sldId id="1103" r:id="rId12"/>
    <p:sldId id="1104" r:id="rId13"/>
  </p:sldIdLst>
  <p:sldSz cx="12192000" cy="6858000"/>
  <p:notesSz cx="7315200" cy="96012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0" userDrawn="1">
          <p15:clr>
            <a:srgbClr val="A4A3A4"/>
          </p15:clr>
        </p15:guide>
        <p15:guide id="2" pos="4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5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Hi" initials="H" lastIdx="1" clrIdx="1">
    <p:extLst>
      <p:ext uri="{19B8F6BF-5375-455C-9EA6-DF929625EA0E}">
        <p15:presenceInfo xmlns:p15="http://schemas.microsoft.com/office/powerpoint/2012/main" userId="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5C"/>
    <a:srgbClr val="BF5F47"/>
    <a:srgbClr val="44AAA0"/>
    <a:srgbClr val="0C50A3"/>
    <a:srgbClr val="1DBEDA"/>
    <a:srgbClr val="E39F3A"/>
    <a:srgbClr val="3F8BB7"/>
    <a:srgbClr val="CD8A25"/>
    <a:srgbClr val="0C344C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>
        <p:guide orient="horz" pos="1260"/>
        <p:guide pos="4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 dirty="0">
                <a:solidFill>
                  <a:srgbClr val="333333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endParaRPr lang="en-I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plastic">
          <a:bevelT h="63500"/>
          <a:bevelB w="31750"/>
        </a:sp3d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IDFC Securities Ltd</c:v>
                </c:pt>
                <c:pt idx="1">
                  <c:v>HDFC Bank Limited</c:v>
                </c:pt>
                <c:pt idx="2">
                  <c:v>Yes Securities (India) Limited</c:v>
                </c:pt>
                <c:pt idx="3">
                  <c:v>Edelweiss Financial Services Limited</c:v>
                </c:pt>
                <c:pt idx="4">
                  <c:v>IIFL Securities Ltd</c:v>
                </c:pt>
                <c:pt idx="5">
                  <c:v>ICICI Securities Limited</c:v>
                </c:pt>
                <c:pt idx="6">
                  <c:v>JM Financial Limited</c:v>
                </c:pt>
                <c:pt idx="7">
                  <c:v>Axis Capital Limited</c:v>
                </c:pt>
                <c:pt idx="8">
                  <c:v>Kotak Mahindra Capital Company Limited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7-4770-A8CD-ADA33E28F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IDFC Securities Ltd</c:v>
                </c:pt>
                <c:pt idx="1">
                  <c:v>HDFC Bank Limited</c:v>
                </c:pt>
                <c:pt idx="2">
                  <c:v>Yes Securities (India) Limited</c:v>
                </c:pt>
                <c:pt idx="3">
                  <c:v>Edelweiss Financial Services Limited</c:v>
                </c:pt>
                <c:pt idx="4">
                  <c:v>IIFL Securities Ltd</c:v>
                </c:pt>
                <c:pt idx="5">
                  <c:v>ICICI Securities Limited</c:v>
                </c:pt>
                <c:pt idx="6">
                  <c:v>JM Financial Limited</c:v>
                </c:pt>
                <c:pt idx="7">
                  <c:v>Axis Capital Limited</c:v>
                </c:pt>
                <c:pt idx="8">
                  <c:v>Kotak Mahindra Capital Company Limited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7-4770-A8CD-ADA33E28F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814784120"/>
        <c:axId val="814780880"/>
        <c:axId val="0"/>
      </c:bar3DChart>
      <c:catAx>
        <c:axId val="81478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80880"/>
        <c:crosses val="autoZero"/>
        <c:auto val="1"/>
        <c:lblAlgn val="ctr"/>
        <c:lblOffset val="100"/>
        <c:noMultiLvlLbl val="0"/>
      </c:catAx>
      <c:valAx>
        <c:axId val="814780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478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 dirty="0">
                <a:solidFill>
                  <a:srgbClr val="333333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lang="en-I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5571875000000001"/>
          <c:y val="1.640624899075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plastic">
          <a:bevelT h="63500"/>
          <a:bevelB w="31750"/>
        </a:sp3d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J.P.Morgan India Private Limited</c:v>
                </c:pt>
                <c:pt idx="1">
                  <c:v>Haitong Securities India Private Limited</c:v>
                </c:pt>
                <c:pt idx="2">
                  <c:v>Nomura Financial Advisory and Securities (India) Private Limited</c:v>
                </c:pt>
                <c:pt idx="3">
                  <c:v>Jefferies India Private Limited</c:v>
                </c:pt>
                <c:pt idx="4">
                  <c:v>Citigroup Global Markets India Private Limited</c:v>
                </c:pt>
                <c:pt idx="5">
                  <c:v>Goldman Sachs India Securities Pvt Ltd</c:v>
                </c:pt>
                <c:pt idx="6">
                  <c:v>Credit Suisse Securities (India) Private Limited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7-4770-A8CD-ADA33E28F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814784120"/>
        <c:axId val="814780880"/>
        <c:axId val="0"/>
      </c:bar3DChart>
      <c:catAx>
        <c:axId val="81478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80880"/>
        <c:crosses val="autoZero"/>
        <c:auto val="1"/>
        <c:lblAlgn val="ctr"/>
        <c:lblOffset val="100"/>
        <c:noMultiLvlLbl val="0"/>
      </c:catAx>
      <c:valAx>
        <c:axId val="814780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478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 of days  from DRHP to Listing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772768720793628E-2"/>
          <c:y val="0.16706894533669248"/>
          <c:w val="0.97349726768829137"/>
          <c:h val="0.441278109790258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of days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Medanta</c:v>
                </c:pt>
                <c:pt idx="1">
                  <c:v>Lal Pathlabs</c:v>
                </c:pt>
                <c:pt idx="2">
                  <c:v>Rainbow</c:v>
                </c:pt>
                <c:pt idx="3">
                  <c:v>Narayana Hrudayalaya Ltd</c:v>
                </c:pt>
                <c:pt idx="4">
                  <c:v>Metropolis Healthcare </c:v>
                </c:pt>
                <c:pt idx="5">
                  <c:v>KIMS</c:v>
                </c:pt>
                <c:pt idx="6">
                  <c:v>Medplus</c:v>
                </c:pt>
                <c:pt idx="7">
                  <c:v>Vijaya Diagnostic Centre Ltd</c:v>
                </c:pt>
                <c:pt idx="8">
                  <c:v>Aster DM Healthcare Ltd</c:v>
                </c:pt>
                <c:pt idx="9">
                  <c:v>Healthcare Global Enterprises Ltd</c:v>
                </c:pt>
                <c:pt idx="10">
                  <c:v>Gland Pharma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146</c:v>
                </c:pt>
                <c:pt idx="1">
                  <c:v>98</c:v>
                </c:pt>
                <c:pt idx="2">
                  <c:v>133</c:v>
                </c:pt>
                <c:pt idx="3">
                  <c:v>97</c:v>
                </c:pt>
                <c:pt idx="4">
                  <c:v>199</c:v>
                </c:pt>
                <c:pt idx="5">
                  <c:v>122</c:v>
                </c:pt>
                <c:pt idx="6">
                  <c:v>127</c:v>
                </c:pt>
                <c:pt idx="7">
                  <c:v>101</c:v>
                </c:pt>
                <c:pt idx="8">
                  <c:v>201</c:v>
                </c:pt>
                <c:pt idx="9">
                  <c:v>250</c:v>
                </c:pt>
                <c:pt idx="10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2-49C8-8B69-DECA82AE28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6836144"/>
        <c:axId val="516824912"/>
      </c:lineChart>
      <c:catAx>
        <c:axId val="51683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24912"/>
        <c:crosses val="autoZero"/>
        <c:auto val="1"/>
        <c:lblAlgn val="ctr"/>
        <c:lblOffset val="100"/>
        <c:noMultiLvlLbl val="0"/>
      </c:catAx>
      <c:valAx>
        <c:axId val="51682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683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784982411072157"/>
          <c:y val="0.90344686910147531"/>
          <c:w val="0.10773378074953865"/>
          <c:h val="7.8513091670672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increase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18.497023809523803</c:v>
                </c:pt>
                <c:pt idx="1">
                  <c:v>30.363636363636363</c:v>
                </c:pt>
                <c:pt idx="2">
                  <c:v>-6.6420664206642073</c:v>
                </c:pt>
                <c:pt idx="3">
                  <c:v>16.400000000000002</c:v>
                </c:pt>
                <c:pt idx="4">
                  <c:v>9.0909090909090917</c:v>
                </c:pt>
                <c:pt idx="5">
                  <c:v>22.290909090909089</c:v>
                </c:pt>
                <c:pt idx="6">
                  <c:v>27.51256281407035</c:v>
                </c:pt>
                <c:pt idx="7">
                  <c:v>2.1280602636534756</c:v>
                </c:pt>
                <c:pt idx="8">
                  <c:v>-4.157894736842108</c:v>
                </c:pt>
                <c:pt idx="9">
                  <c:v>-3.7614678899082516</c:v>
                </c:pt>
                <c:pt idx="10">
                  <c:v>9.741935483870968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4-42A9-9F06-25ABE9FE69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944812384"/>
        <c:axId val="1944800320"/>
      </c:barChart>
      <c:catAx>
        <c:axId val="19448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800320"/>
        <c:crosses val="autoZero"/>
        <c:auto val="1"/>
        <c:lblAlgn val="ctr"/>
        <c:lblOffset val="100"/>
        <c:noMultiLvlLbl val="0"/>
      </c:catAx>
      <c:valAx>
        <c:axId val="1944800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4481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Issue Price</c:v>
                </c:pt>
              </c:strCache>
            </c:strRef>
          </c:tx>
          <c:spPr>
            <a:solidFill>
              <a:srgbClr val="1DBEDA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9">
                  <c:v>Healthcare Global Enterprises Ltd</c:v>
                </c:pt>
              </c:strCache>
            </c:strRef>
          </c:cat>
          <c:val>
            <c:numRef>
              <c:f>Sheet1!$B$2:$B$12</c:f>
              <c:numCache>
                <c:formatCode>_ * #,##0_ ;_ * \-#,##0_ ;_ * "-"??_ ;_ @_ </c:formatCode>
                <c:ptCount val="11"/>
                <c:pt idx="0">
                  <c:v>336</c:v>
                </c:pt>
                <c:pt idx="1">
                  <c:v>550</c:v>
                </c:pt>
                <c:pt idx="2">
                  <c:v>542</c:v>
                </c:pt>
                <c:pt idx="3">
                  <c:v>250</c:v>
                </c:pt>
                <c:pt idx="4">
                  <c:v>880</c:v>
                </c:pt>
                <c:pt idx="5">
                  <c:v>825</c:v>
                </c:pt>
                <c:pt idx="6">
                  <c:v>796</c:v>
                </c:pt>
                <c:pt idx="7">
                  <c:v>531</c:v>
                </c:pt>
                <c:pt idx="8">
                  <c:v>190</c:v>
                </c:pt>
                <c:pt idx="9">
                  <c:v>218</c:v>
                </c:pt>
                <c:pt idx="10">
                  <c:v>1550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5-450D-A14D-EFEE2D2079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Price on listing</c:v>
                </c:pt>
              </c:strCache>
            </c:strRef>
          </c:tx>
          <c:spPr>
            <a:solidFill>
              <a:srgbClr val="E39F3A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9">
                  <c:v>Healthcare Global Enterprises Ltd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398.15</c:v>
                </c:pt>
                <c:pt idx="1">
                  <c:v>717</c:v>
                </c:pt>
                <c:pt idx="2">
                  <c:v>506</c:v>
                </c:pt>
                <c:pt idx="3">
                  <c:v>291</c:v>
                </c:pt>
                <c:pt idx="4">
                  <c:v>960</c:v>
                </c:pt>
                <c:pt idx="5">
                  <c:v>1008.9</c:v>
                </c:pt>
                <c:pt idx="6">
                  <c:v>1015</c:v>
                </c:pt>
                <c:pt idx="7">
                  <c:v>542.29999999999995</c:v>
                </c:pt>
                <c:pt idx="8">
                  <c:v>182.1</c:v>
                </c:pt>
                <c:pt idx="9">
                  <c:v>209.8</c:v>
                </c:pt>
                <c:pt idx="10">
                  <c:v>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5-450D-A14D-EFEE2D2079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 Price</c:v>
                </c:pt>
              </c:strCache>
            </c:strRef>
          </c:tx>
          <c:spPr>
            <a:solidFill>
              <a:srgbClr val="0C50A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C50A3"/>
              </a:solidFill>
              <a:ln>
                <a:noFill/>
              </a:ln>
              <a:effectLst>
                <a:outerShdw blurRad="50800" dist="50800" dir="5400000" sx="1000" sy="1000" algn="ctr" rotWithShape="0">
                  <a:schemeClr val="tx2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E95-450D-A14D-EFEE2D2079BB}"/>
              </c:ext>
            </c:extLst>
          </c:dPt>
          <c:cat>
            <c:strRef>
              <c:f>Sheet1!$A$2:$A$12</c:f>
              <c:strCache>
                <c:ptCount val="10"/>
                <c:pt idx="9">
                  <c:v>Healthcare Global Enterprises Ltd</c:v>
                </c:pt>
              </c:strCache>
            </c:strRef>
          </c:cat>
          <c:val>
            <c:numRef>
              <c:f>Sheet1!$D$2:$D$12</c:f>
              <c:numCache>
                <c:formatCode>#,##0.00</c:formatCode>
                <c:ptCount val="11"/>
                <c:pt idx="0">
                  <c:v>1090.5999999999999</c:v>
                </c:pt>
                <c:pt idx="1">
                  <c:v>2416.0500000000002</c:v>
                </c:pt>
                <c:pt idx="2">
                  <c:v>1255.3</c:v>
                </c:pt>
                <c:pt idx="3">
                  <c:v>1236.8</c:v>
                </c:pt>
                <c:pt idx="4">
                  <c:v>1578.65</c:v>
                </c:pt>
                <c:pt idx="5">
                  <c:v>2054.1999999999998</c:v>
                </c:pt>
                <c:pt idx="6">
                  <c:v>726.1</c:v>
                </c:pt>
                <c:pt idx="7">
                  <c:v>643.95000000000005</c:v>
                </c:pt>
                <c:pt idx="8">
                  <c:v>433.85</c:v>
                </c:pt>
                <c:pt idx="9">
                  <c:v>356.05</c:v>
                </c:pt>
                <c:pt idx="10">
                  <c:v>1940.25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5-450D-A14D-EFEE2D207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005967"/>
        <c:axId val="546011791"/>
      </c:barChart>
      <c:catAx>
        <c:axId val="54600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6011791"/>
        <c:crosses val="autoZero"/>
        <c:auto val="1"/>
        <c:lblAlgn val="ctr"/>
        <c:lblOffset val="100"/>
        <c:noMultiLvlLbl val="0"/>
      </c:catAx>
      <c:valAx>
        <c:axId val="54601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60059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0.82912</cdr:x>
      <cdr:y>0.81842</cdr:y>
    </cdr:from>
    <cdr:to>
      <cdr:x>0.90496</cdr:x>
      <cdr:y>0.89083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A576EB7-0049-53FA-E0E4-D51D753C77CA}"/>
            </a:ext>
          </a:extLst>
        </cdr:cNvPr>
        <cdr:cNvSpPr/>
      </cdr:nvSpPr>
      <cdr:spPr>
        <a:xfrm xmlns:a="http://schemas.openxmlformats.org/drawingml/2006/main">
          <a:off x="8784582" y="4434724"/>
          <a:ext cx="803556" cy="3923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269ADD-1183-44E1-822D-42A13298F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84D89-D8F8-45F6-8E00-4FF7490D39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/>
          <a:lstStyle>
            <a:lvl1pPr algn="r">
              <a:defRPr sz="1300"/>
            </a:lvl1pPr>
          </a:lstStyle>
          <a:p>
            <a:fld id="{260ADFB4-F2DE-4256-B7E6-E486D24B8DB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6089A-9105-43E3-A73B-05261B21F2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07CC0-FC3E-4516-8CE2-595A8BBA24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 anchor="b"/>
          <a:lstStyle>
            <a:lvl1pPr algn="r">
              <a:defRPr sz="1300"/>
            </a:lvl1pPr>
          </a:lstStyle>
          <a:p>
            <a:fld id="{5A978F62-FCC5-4073-962B-26E72EB6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/>
          <a:lstStyle>
            <a:lvl1pPr algn="r">
              <a:defRPr sz="1300"/>
            </a:lvl1pPr>
          </a:lstStyle>
          <a:p>
            <a:fld id="{54708F2B-9514-430A-A5E8-ACDA8D4F4ADF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4" tIns="47148" rIns="94294" bIns="47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3" y="4620581"/>
            <a:ext cx="5852159" cy="3780473"/>
          </a:xfrm>
          <a:prstGeom prst="rect">
            <a:avLst/>
          </a:prstGeom>
        </p:spPr>
        <p:txBody>
          <a:bodyPr vert="horz" lIns="94294" tIns="47148" rIns="94294" bIns="4714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4294" tIns="47148" rIns="94294" bIns="47148" rtlCol="0" anchor="b"/>
          <a:lstStyle>
            <a:lvl1pPr algn="r">
              <a:defRPr sz="1300"/>
            </a:lvl1pPr>
          </a:lstStyle>
          <a:p>
            <a:fld id="{28403A90-F935-4FD2-B013-6D4C685F1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6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3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1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3A90-F935-4FD2-B013-6D4C685F1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7ADF03-166C-4EDF-9F04-1F24BCBA8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4E3A8-2B21-4D5A-8327-C63FD0C23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785" y="6177143"/>
            <a:ext cx="1979094" cy="4559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2411D0-04D8-486F-A1F2-D92BC80D0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625" y="2508207"/>
            <a:ext cx="4648319" cy="1369606"/>
          </a:xfrm>
          <a:prstGeom prst="rect">
            <a:avLst/>
          </a:prstGeom>
        </p:spPr>
        <p:txBody>
          <a:bodyPr wrap="square" lIns="15240" tIns="7620" rIns="15240" bIns="7620" anchor="b">
            <a:sp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4E7A36-9BB5-4B1C-BF49-1483AE4D0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625" y="4050937"/>
            <a:ext cx="4648319" cy="2646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BF0E8A-09C8-4D89-8DAC-46FFA3D16798}"/>
              </a:ext>
            </a:extLst>
          </p:cNvPr>
          <p:cNvCxnSpPr>
            <a:cxnSpLocks/>
          </p:cNvCxnSpPr>
          <p:nvPr userDrawn="1"/>
        </p:nvCxnSpPr>
        <p:spPr>
          <a:xfrm>
            <a:off x="1165625" y="3948766"/>
            <a:ext cx="16132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C4E3A8-2B21-4D5A-8327-C63FD0C23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785" y="6177143"/>
            <a:ext cx="1979094" cy="4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9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A6542AA-7AF1-4104-9114-8581741166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330114">
            <a:off x="1055474" y="-346571"/>
            <a:ext cx="4601951" cy="7209446"/>
          </a:xfrm>
          <a:custGeom>
            <a:avLst/>
            <a:gdLst>
              <a:gd name="connsiteX0" fmla="*/ 2010509 w 4021016"/>
              <a:gd name="connsiteY0" fmla="*/ 2725186 h 6299350"/>
              <a:gd name="connsiteX1" fmla="*/ 3797590 w 4021016"/>
              <a:gd name="connsiteY1" fmla="*/ 4512268 h 6299350"/>
              <a:gd name="connsiteX2" fmla="*/ 2010509 w 4021016"/>
              <a:gd name="connsiteY2" fmla="*/ 6299350 h 6299350"/>
              <a:gd name="connsiteX3" fmla="*/ 223426 w 4021016"/>
              <a:gd name="connsiteY3" fmla="*/ 4512268 h 6299350"/>
              <a:gd name="connsiteX4" fmla="*/ 2010509 w 4021016"/>
              <a:gd name="connsiteY4" fmla="*/ 2725186 h 6299350"/>
              <a:gd name="connsiteX5" fmla="*/ 2010507 w 4021016"/>
              <a:gd name="connsiteY5" fmla="*/ 0 h 6299350"/>
              <a:gd name="connsiteX6" fmla="*/ 4021016 w 4021016"/>
              <a:gd name="connsiteY6" fmla="*/ 3084421 h 6299350"/>
              <a:gd name="connsiteX7" fmla="*/ 3961211 w 4021016"/>
              <a:gd name="connsiteY7" fmla="*/ 3030067 h 6299350"/>
              <a:gd name="connsiteX8" fmla="*/ 2010507 w 4021016"/>
              <a:gd name="connsiteY8" fmla="*/ 2329782 h 6299350"/>
              <a:gd name="connsiteX9" fmla="*/ 59801 w 4021016"/>
              <a:gd name="connsiteY9" fmla="*/ 3030067 h 6299350"/>
              <a:gd name="connsiteX10" fmla="*/ 0 w 4021016"/>
              <a:gd name="connsiteY10" fmla="*/ 308441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1016" h="6299350">
                <a:moveTo>
                  <a:pt x="2010509" y="2725186"/>
                </a:moveTo>
                <a:cubicBezTo>
                  <a:pt x="2997486" y="2725186"/>
                  <a:pt x="3797590" y="3525290"/>
                  <a:pt x="3797590" y="4512268"/>
                </a:cubicBezTo>
                <a:cubicBezTo>
                  <a:pt x="3797590" y="5499246"/>
                  <a:pt x="2997486" y="6299350"/>
                  <a:pt x="2010509" y="6299350"/>
                </a:cubicBezTo>
                <a:cubicBezTo>
                  <a:pt x="1023530" y="6299350"/>
                  <a:pt x="223426" y="5499246"/>
                  <a:pt x="223426" y="4512268"/>
                </a:cubicBezTo>
                <a:cubicBezTo>
                  <a:pt x="223426" y="3525290"/>
                  <a:pt x="1023530" y="2725186"/>
                  <a:pt x="2010509" y="2725186"/>
                </a:cubicBezTo>
                <a:close/>
                <a:moveTo>
                  <a:pt x="2010507" y="0"/>
                </a:moveTo>
                <a:lnTo>
                  <a:pt x="4021016" y="3084421"/>
                </a:lnTo>
                <a:lnTo>
                  <a:pt x="3961211" y="3030067"/>
                </a:lnTo>
                <a:cubicBezTo>
                  <a:pt x="3431105" y="2592584"/>
                  <a:pt x="2751497" y="2329782"/>
                  <a:pt x="2010507" y="2329782"/>
                </a:cubicBezTo>
                <a:cubicBezTo>
                  <a:pt x="1269516" y="2329782"/>
                  <a:pt x="589907" y="2592584"/>
                  <a:pt x="59801" y="3030067"/>
                </a:cubicBezTo>
                <a:lnTo>
                  <a:pt x="0" y="3084418"/>
                </a:lnTo>
                <a:close/>
              </a:path>
            </a:pathLst>
          </a:custGeom>
          <a:noFill/>
          <a:ln w="19050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4E3A8-2B21-4D5A-8327-C63FD0C23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785" y="6177143"/>
            <a:ext cx="1979094" cy="4559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2411D0-04D8-486F-A1F2-D92BC80D0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3013" y="2744197"/>
            <a:ext cx="4648319" cy="1369606"/>
          </a:xfrm>
          <a:prstGeom prst="rect">
            <a:avLst/>
          </a:prstGeom>
        </p:spPr>
        <p:txBody>
          <a:bodyPr wrap="square" lIns="15240" tIns="7620" rIns="15240" bIns="7620" anchor="b">
            <a:sp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4E7A36-9BB5-4B1C-BF49-1483AE4D0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013" y="4398976"/>
            <a:ext cx="4648319" cy="2646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BF0E8A-09C8-4D89-8DAC-46FFA3D16798}"/>
              </a:ext>
            </a:extLst>
          </p:cNvPr>
          <p:cNvCxnSpPr>
            <a:cxnSpLocks/>
          </p:cNvCxnSpPr>
          <p:nvPr userDrawn="1"/>
        </p:nvCxnSpPr>
        <p:spPr>
          <a:xfrm>
            <a:off x="6223013" y="4296805"/>
            <a:ext cx="16132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2F16D15-17B0-44C9-BB88-DCC30FA3DD84}"/>
              </a:ext>
            </a:extLst>
          </p:cNvPr>
          <p:cNvSpPr/>
          <p:nvPr userDrawn="1"/>
        </p:nvSpPr>
        <p:spPr>
          <a:xfrm>
            <a:off x="10673211" y="1251820"/>
            <a:ext cx="938643" cy="938643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00ADD3-6E1C-4394-B1B6-5155983F4BAF}"/>
              </a:ext>
            </a:extLst>
          </p:cNvPr>
          <p:cNvSpPr/>
          <p:nvPr userDrawn="1"/>
        </p:nvSpPr>
        <p:spPr>
          <a:xfrm>
            <a:off x="11114100" y="1847319"/>
            <a:ext cx="497754" cy="497754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D0EE7D-DCA8-40FD-B5E9-A51079987005}"/>
              </a:ext>
            </a:extLst>
          </p:cNvPr>
          <p:cNvSpPr/>
          <p:nvPr userDrawn="1"/>
        </p:nvSpPr>
        <p:spPr>
          <a:xfrm>
            <a:off x="10324986" y="1657762"/>
            <a:ext cx="379113" cy="379113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51798B0-E434-4A38-9224-5BF18C0F67C4}"/>
              </a:ext>
            </a:extLst>
          </p:cNvPr>
          <p:cNvSpPr/>
          <p:nvPr userDrawn="1"/>
        </p:nvSpPr>
        <p:spPr>
          <a:xfrm>
            <a:off x="1" y="1"/>
            <a:ext cx="2459204" cy="2935827"/>
          </a:xfrm>
          <a:custGeom>
            <a:avLst/>
            <a:gdLst>
              <a:gd name="connsiteX0" fmla="*/ 0 w 2459204"/>
              <a:gd name="connsiteY0" fmla="*/ 0 h 2935827"/>
              <a:gd name="connsiteX1" fmla="*/ 2459204 w 2459204"/>
              <a:gd name="connsiteY1" fmla="*/ 0 h 2935827"/>
              <a:gd name="connsiteX2" fmla="*/ 2346234 w 2459204"/>
              <a:gd name="connsiteY2" fmla="*/ 46910 h 2935827"/>
              <a:gd name="connsiteX3" fmla="*/ 1455030 w 2459204"/>
              <a:gd name="connsiteY3" fmla="*/ 594707 h 2935827"/>
              <a:gd name="connsiteX4" fmla="*/ 59970 w 2459204"/>
              <a:gd name="connsiteY4" fmla="*/ 2697238 h 2935827"/>
              <a:gd name="connsiteX5" fmla="*/ 0 w 2459204"/>
              <a:gd name="connsiteY5" fmla="*/ 2935827 h 29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204" h="2935827">
                <a:moveTo>
                  <a:pt x="0" y="0"/>
                </a:moveTo>
                <a:lnTo>
                  <a:pt x="2459204" y="0"/>
                </a:lnTo>
                <a:lnTo>
                  <a:pt x="2346234" y="46910"/>
                </a:lnTo>
                <a:cubicBezTo>
                  <a:pt x="2034110" y="188030"/>
                  <a:pt x="1734495" y="370351"/>
                  <a:pt x="1455030" y="594707"/>
                </a:cubicBezTo>
                <a:cubicBezTo>
                  <a:pt x="756367" y="1155599"/>
                  <a:pt x="286993" y="1896247"/>
                  <a:pt x="59970" y="2697238"/>
                </a:cubicBezTo>
                <a:lnTo>
                  <a:pt x="0" y="29358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2896C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84CD774B-B650-4B63-B3DB-002E1DB7ED9B}"/>
              </a:ext>
            </a:extLst>
          </p:cNvPr>
          <p:cNvSpPr/>
          <p:nvPr userDrawn="1"/>
        </p:nvSpPr>
        <p:spPr>
          <a:xfrm flipV="1">
            <a:off x="0" y="-2"/>
            <a:ext cx="5076000" cy="6857999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45000">
                <a:srgbClr val="2896C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61" y="24174"/>
            <a:ext cx="2701239" cy="1140241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69763DD-9DAD-B08A-F0F4-A194796E42E7}"/>
              </a:ext>
            </a:extLst>
          </p:cNvPr>
          <p:cNvSpPr/>
          <p:nvPr userDrawn="1"/>
        </p:nvSpPr>
        <p:spPr>
          <a:xfrm>
            <a:off x="104772" y="3429000"/>
            <a:ext cx="5095875" cy="3429000"/>
          </a:xfrm>
          <a:prstGeom prst="triangle">
            <a:avLst>
              <a:gd name="adj" fmla="val 50561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D0DE719-52D4-40C8-B93F-58F7AD43B536}"/>
              </a:ext>
            </a:extLst>
          </p:cNvPr>
          <p:cNvSpPr/>
          <p:nvPr userDrawn="1"/>
        </p:nvSpPr>
        <p:spPr>
          <a:xfrm>
            <a:off x="10055525" y="3429000"/>
            <a:ext cx="1762353" cy="178310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80ADA8C-CB11-49BC-893E-9D212103D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6035" y="608953"/>
            <a:ext cx="4859804" cy="4917032"/>
          </a:xfrm>
          <a:custGeom>
            <a:avLst/>
            <a:gdLst>
              <a:gd name="connsiteX0" fmla="*/ 2056017 w 4112035"/>
              <a:gd name="connsiteY0" fmla="*/ 0 h 4160460"/>
              <a:gd name="connsiteX1" fmla="*/ 4112035 w 4112035"/>
              <a:gd name="connsiteY1" fmla="*/ 2080230 h 4160460"/>
              <a:gd name="connsiteX2" fmla="*/ 2056017 w 4112035"/>
              <a:gd name="connsiteY2" fmla="*/ 4160460 h 4160460"/>
              <a:gd name="connsiteX3" fmla="*/ 0 w 4112035"/>
              <a:gd name="connsiteY3" fmla="*/ 2080230 h 4160460"/>
              <a:gd name="connsiteX4" fmla="*/ 2056017 w 4112035"/>
              <a:gd name="connsiteY4" fmla="*/ 0 h 416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035" h="4160460">
                <a:moveTo>
                  <a:pt x="2056017" y="0"/>
                </a:moveTo>
                <a:cubicBezTo>
                  <a:pt x="3191524" y="0"/>
                  <a:pt x="4112035" y="931351"/>
                  <a:pt x="4112035" y="2080230"/>
                </a:cubicBezTo>
                <a:cubicBezTo>
                  <a:pt x="4112035" y="3229109"/>
                  <a:pt x="3191524" y="4160460"/>
                  <a:pt x="2056017" y="4160460"/>
                </a:cubicBezTo>
                <a:cubicBezTo>
                  <a:pt x="920510" y="4160460"/>
                  <a:pt x="0" y="3229109"/>
                  <a:pt x="0" y="2080230"/>
                </a:cubicBezTo>
                <a:cubicBezTo>
                  <a:pt x="0" y="931351"/>
                  <a:pt x="920510" y="0"/>
                  <a:pt x="2056017" y="0"/>
                </a:cubicBezTo>
                <a:close/>
              </a:path>
            </a:pathLst>
          </a:custGeom>
          <a:noFill/>
          <a:ln w="38100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425CA-745D-4BC0-AA06-EBEF50EA738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98392" y="3057536"/>
            <a:ext cx="4551050" cy="1369606"/>
          </a:xfrm>
          <a:prstGeom prst="rect">
            <a:avLst/>
          </a:prstGeom>
        </p:spPr>
        <p:txBody>
          <a:bodyPr wrap="square" lIns="15240" tIns="7620" rIns="15240" bIns="7620" anchor="b">
            <a:sp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DA5451-06CC-4530-B8AD-FA5425B75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92" y="1632695"/>
            <a:ext cx="2406000" cy="55435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CD774B-B650-4B63-B3DB-002E1DB7ED9B}"/>
              </a:ext>
            </a:extLst>
          </p:cNvPr>
          <p:cNvSpPr/>
          <p:nvPr userDrawn="1"/>
        </p:nvSpPr>
        <p:spPr>
          <a:xfrm>
            <a:off x="1" y="1"/>
            <a:ext cx="2459204" cy="2935827"/>
          </a:xfrm>
          <a:custGeom>
            <a:avLst/>
            <a:gdLst>
              <a:gd name="connsiteX0" fmla="*/ 0 w 2459204"/>
              <a:gd name="connsiteY0" fmla="*/ 0 h 2935827"/>
              <a:gd name="connsiteX1" fmla="*/ 2459204 w 2459204"/>
              <a:gd name="connsiteY1" fmla="*/ 0 h 2935827"/>
              <a:gd name="connsiteX2" fmla="*/ 2346234 w 2459204"/>
              <a:gd name="connsiteY2" fmla="*/ 46910 h 2935827"/>
              <a:gd name="connsiteX3" fmla="*/ 1455030 w 2459204"/>
              <a:gd name="connsiteY3" fmla="*/ 594707 h 2935827"/>
              <a:gd name="connsiteX4" fmla="*/ 59970 w 2459204"/>
              <a:gd name="connsiteY4" fmla="*/ 2697238 h 2935827"/>
              <a:gd name="connsiteX5" fmla="*/ 0 w 2459204"/>
              <a:gd name="connsiteY5" fmla="*/ 2935827 h 29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204" h="2935827">
                <a:moveTo>
                  <a:pt x="0" y="0"/>
                </a:moveTo>
                <a:lnTo>
                  <a:pt x="2459204" y="0"/>
                </a:lnTo>
                <a:lnTo>
                  <a:pt x="2346234" y="46910"/>
                </a:lnTo>
                <a:cubicBezTo>
                  <a:pt x="2034110" y="188030"/>
                  <a:pt x="1734495" y="370351"/>
                  <a:pt x="1455030" y="594707"/>
                </a:cubicBezTo>
                <a:cubicBezTo>
                  <a:pt x="756367" y="1155599"/>
                  <a:pt x="286993" y="1896247"/>
                  <a:pt x="59970" y="2697238"/>
                </a:cubicBezTo>
                <a:lnTo>
                  <a:pt x="0" y="29358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2896C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7D294-D976-46E9-BF23-EBC7EA814E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61638" y="5668872"/>
            <a:ext cx="795089" cy="747897"/>
          </a:xfrm>
        </p:spPr>
        <p:txBody>
          <a:bodyPr wrap="none" lIns="0" tIns="0" rIns="0" bIns="0"/>
          <a:lstStyle>
            <a:lvl1pPr marL="0" indent="0">
              <a:buNone/>
              <a:defRPr sz="5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0393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C809033-14B3-4BDE-9345-AA0AE11909CC}"/>
              </a:ext>
            </a:extLst>
          </p:cNvPr>
          <p:cNvGrpSpPr/>
          <p:nvPr userDrawn="1"/>
        </p:nvGrpSpPr>
        <p:grpSpPr>
          <a:xfrm>
            <a:off x="11647924" y="6413700"/>
            <a:ext cx="229810" cy="229810"/>
            <a:chOff x="11142981" y="5973950"/>
            <a:chExt cx="331674" cy="331674"/>
          </a:xfrm>
          <a:solidFill>
            <a:schemeClr val="accent2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4F402F4-33D5-4BAA-9404-87629B86DD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142981" y="5973950"/>
              <a:ext cx="331674" cy="331674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A854E4-E4DC-4887-84A1-A28EE908B8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155910" y="5986879"/>
              <a:ext cx="305817" cy="305817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49EF36-F9CE-4647-B169-9B37B99036E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2449" y="329288"/>
            <a:ext cx="11245285" cy="4308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99A3-25D1-44D2-B255-78F583BF08A3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32448" y="1112094"/>
            <a:ext cx="11011865" cy="121571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  <a:lvl2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b="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b="0"/>
            </a:lvl3pPr>
            <a:lvl4pPr marL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5C4C7-F6B0-48E4-ACEC-649CC0F49C6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54000" y="6008101"/>
            <a:ext cx="1162373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/>
            </a:lvl1pPr>
          </a:lstStyle>
          <a:p>
            <a:r>
              <a:rPr lang="en-US"/>
              <a:t>Source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AD504-107D-4E14-8686-4209B335C8D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54000" y="5743353"/>
            <a:ext cx="1162373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86159E58-FD96-42C8-8F3B-3669F26EBDF8}"/>
              </a:ext>
            </a:extLst>
          </p:cNvPr>
          <p:cNvSpPr txBox="1">
            <a:spLocks/>
          </p:cNvSpPr>
          <p:nvPr userDrawn="1"/>
        </p:nvSpPr>
        <p:spPr>
          <a:xfrm>
            <a:off x="11654201" y="6443967"/>
            <a:ext cx="217256" cy="1692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17314-E321-4A7E-906D-2543933DFBE0}" type="slidenum">
              <a:rPr lang="en-US" sz="1000" smtClean="0">
                <a:solidFill>
                  <a:schemeClr val="tx1"/>
                </a:solidFill>
              </a:rPr>
              <a:pPr/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9C7E0D-72CE-4F77-A58D-BF7412C9E212}"/>
              </a:ext>
            </a:extLst>
          </p:cNvPr>
          <p:cNvSpPr/>
          <p:nvPr userDrawn="1"/>
        </p:nvSpPr>
        <p:spPr>
          <a:xfrm>
            <a:off x="0" y="0"/>
            <a:ext cx="935088" cy="1116318"/>
          </a:xfrm>
          <a:custGeom>
            <a:avLst/>
            <a:gdLst>
              <a:gd name="connsiteX0" fmla="*/ 0 w 2459204"/>
              <a:gd name="connsiteY0" fmla="*/ 0 h 2935827"/>
              <a:gd name="connsiteX1" fmla="*/ 2459204 w 2459204"/>
              <a:gd name="connsiteY1" fmla="*/ 0 h 2935827"/>
              <a:gd name="connsiteX2" fmla="*/ 2346234 w 2459204"/>
              <a:gd name="connsiteY2" fmla="*/ 46910 h 2935827"/>
              <a:gd name="connsiteX3" fmla="*/ 1455030 w 2459204"/>
              <a:gd name="connsiteY3" fmla="*/ 594707 h 2935827"/>
              <a:gd name="connsiteX4" fmla="*/ 59970 w 2459204"/>
              <a:gd name="connsiteY4" fmla="*/ 2697238 h 2935827"/>
              <a:gd name="connsiteX5" fmla="*/ 0 w 2459204"/>
              <a:gd name="connsiteY5" fmla="*/ 2935827 h 29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204" h="2935827">
                <a:moveTo>
                  <a:pt x="0" y="0"/>
                </a:moveTo>
                <a:lnTo>
                  <a:pt x="2459204" y="0"/>
                </a:lnTo>
                <a:lnTo>
                  <a:pt x="2346234" y="46910"/>
                </a:lnTo>
                <a:cubicBezTo>
                  <a:pt x="2034110" y="188030"/>
                  <a:pt x="1734495" y="370351"/>
                  <a:pt x="1455030" y="594707"/>
                </a:cubicBezTo>
                <a:cubicBezTo>
                  <a:pt x="756367" y="1155599"/>
                  <a:pt x="286993" y="1896247"/>
                  <a:pt x="59970" y="2697238"/>
                </a:cubicBezTo>
                <a:lnTo>
                  <a:pt x="0" y="2935827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45000">
                <a:srgbClr val="2896C5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B15CF4-7913-90F1-DF40-89AD20645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19151" r="5084" b="17605"/>
          <a:stretch/>
        </p:blipFill>
        <p:spPr>
          <a:xfrm>
            <a:off x="237180" y="6364934"/>
            <a:ext cx="1101082" cy="3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1353F4-BCF4-487B-AD10-2A28E93E5C94}"/>
              </a:ext>
            </a:extLst>
          </p:cNvPr>
          <p:cNvSpPr/>
          <p:nvPr userDrawn="1"/>
        </p:nvSpPr>
        <p:spPr>
          <a:xfrm>
            <a:off x="11730963" y="0"/>
            <a:ext cx="280988" cy="259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9EF36-F9CE-4647-B169-9B37B99036E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4316" y="422187"/>
            <a:ext cx="11149014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99A3-25D1-44D2-B255-78F583BF08A3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495300" y="1031840"/>
            <a:ext cx="11149014" cy="121571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  <a:lvl2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b="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b="0"/>
            </a:lvl3pPr>
            <a:lvl4pPr marL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5C4C7-F6B0-48E4-ACEC-649CC0F49C6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494316" y="6441891"/>
            <a:ext cx="899258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/>
            </a:lvl1pPr>
          </a:lstStyle>
          <a:p>
            <a:r>
              <a:rPr lang="en-US"/>
              <a:t>Source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AD504-107D-4E14-8686-4209B335C8D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94316" y="6177143"/>
            <a:ext cx="8992584" cy="191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86159E58-FD96-42C8-8F3B-3669F26EBDF8}"/>
              </a:ext>
            </a:extLst>
          </p:cNvPr>
          <p:cNvSpPr txBox="1">
            <a:spLocks/>
          </p:cNvSpPr>
          <p:nvPr userDrawn="1"/>
        </p:nvSpPr>
        <p:spPr>
          <a:xfrm>
            <a:off x="11762829" y="45292"/>
            <a:ext cx="217256" cy="169277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17314-E321-4A7E-906D-2543933DFBE0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86C02D-13E3-4C59-BC06-670ACE63C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785" y="6177143"/>
            <a:ext cx="1979094" cy="45599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45E512-56AE-4044-8A09-2935796C5FE0}"/>
              </a:ext>
            </a:extLst>
          </p:cNvPr>
          <p:cNvSpPr/>
          <p:nvPr userDrawn="1"/>
        </p:nvSpPr>
        <p:spPr>
          <a:xfrm>
            <a:off x="0" y="0"/>
            <a:ext cx="935088" cy="1116318"/>
          </a:xfrm>
          <a:custGeom>
            <a:avLst/>
            <a:gdLst>
              <a:gd name="connsiteX0" fmla="*/ 0 w 2459204"/>
              <a:gd name="connsiteY0" fmla="*/ 0 h 2935827"/>
              <a:gd name="connsiteX1" fmla="*/ 2459204 w 2459204"/>
              <a:gd name="connsiteY1" fmla="*/ 0 h 2935827"/>
              <a:gd name="connsiteX2" fmla="*/ 2346234 w 2459204"/>
              <a:gd name="connsiteY2" fmla="*/ 46910 h 2935827"/>
              <a:gd name="connsiteX3" fmla="*/ 1455030 w 2459204"/>
              <a:gd name="connsiteY3" fmla="*/ 594707 h 2935827"/>
              <a:gd name="connsiteX4" fmla="*/ 59970 w 2459204"/>
              <a:gd name="connsiteY4" fmla="*/ 2697238 h 2935827"/>
              <a:gd name="connsiteX5" fmla="*/ 0 w 2459204"/>
              <a:gd name="connsiteY5" fmla="*/ 2935827 h 29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204" h="2935827">
                <a:moveTo>
                  <a:pt x="0" y="0"/>
                </a:moveTo>
                <a:lnTo>
                  <a:pt x="2459204" y="0"/>
                </a:lnTo>
                <a:lnTo>
                  <a:pt x="2346234" y="46910"/>
                </a:lnTo>
                <a:cubicBezTo>
                  <a:pt x="2034110" y="188030"/>
                  <a:pt x="1734495" y="370351"/>
                  <a:pt x="1455030" y="594707"/>
                </a:cubicBezTo>
                <a:cubicBezTo>
                  <a:pt x="756367" y="1155599"/>
                  <a:pt x="286993" y="1896247"/>
                  <a:pt x="59970" y="2697238"/>
                </a:cubicBezTo>
                <a:lnTo>
                  <a:pt x="0" y="2935827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45000">
                <a:srgbClr val="2896C5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78B6EDA-57C8-D860-B773-EE48E85975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2413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78B6EDA-57C8-D860-B773-EE48E8597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0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A864A2-F48B-4236-96A7-48763D2749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207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7" imgH="348" progId="TCLayout.ActiveDocument.1">
                  <p:embed/>
                </p:oleObj>
              </mc:Choice>
              <mc:Fallback>
                <p:oleObj name="think-cell Slide" r:id="rId13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A864A2-F48B-4236-96A7-48763D2749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7E4DB9-696D-4A40-B8A9-BA2728C234C5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>
              <a:latin typeface="Segoe UI Semibold" panose="020B0702040204020203" pitchFamily="34" charset="0"/>
              <a:ea typeface="+mj-ea"/>
              <a:cs typeface="+mj-cs"/>
              <a:sym typeface="Segoe UI Semibold" panose="020B0702040204020203" pitchFamily="34" charset="0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96CBD65-FF47-4A05-800D-1A38979D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F6B5F-9A98-464B-9602-0485BE6B3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18364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76200" tIns="76200" rIns="76200" bIns="76200" rtlCol="0" anchor="ctr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0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2" r:id="rId3"/>
    <p:sldLayoutId id="2147483680" r:id="rId4"/>
    <p:sldLayoutId id="2147483683" r:id="rId5"/>
    <p:sldLayoutId id="2147483670" r:id="rId6"/>
    <p:sldLayoutId id="2147483668" r:id="rId7"/>
    <p:sldLayoutId id="2147483685" r:id="rId8"/>
    <p:sldLayoutId id="2147483686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▪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4612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3.jpeg"/><Relationship Id="rId7" Type="http://schemas.openxmlformats.org/officeDocument/2006/relationships/image" Target="../media/image20.jpg"/><Relationship Id="rId12" Type="http://schemas.openxmlformats.org/officeDocument/2006/relationships/image" Target="../media/image22.png"/><Relationship Id="rId17" Type="http://schemas.openxmlformats.org/officeDocument/2006/relationships/image" Target="../media/image29.jp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8.png"/><Relationship Id="rId20" Type="http://schemas.openxmlformats.org/officeDocument/2006/relationships/image" Target="../media/image32.jpeg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11" Type="http://schemas.openxmlformats.org/officeDocument/2006/relationships/image" Target="../media/image21.jp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7.jpg"/><Relationship Id="rId10" Type="http://schemas.openxmlformats.org/officeDocument/2006/relationships/image" Target="../media/image19.jpg"/><Relationship Id="rId19" Type="http://schemas.openxmlformats.org/officeDocument/2006/relationships/image" Target="../media/image31.jpe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2.jpeg"/><Relationship Id="rId7" Type="http://schemas.openxmlformats.org/officeDocument/2006/relationships/image" Target="../media/image16.png"/><Relationship Id="rId12" Type="http://schemas.openxmlformats.org/officeDocument/2006/relationships/image" Target="../media/image20.jp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6.jpeg"/><Relationship Id="rId10" Type="http://schemas.openxmlformats.org/officeDocument/2006/relationships/image" Target="../media/image19.jpg"/><Relationship Id="rId19" Type="http://schemas.openxmlformats.org/officeDocument/2006/relationships/image" Target="../media/image40.jpe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11" Type="http://schemas.openxmlformats.org/officeDocument/2006/relationships/image" Target="../media/image19.jp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4.xml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3.png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5.xml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3.png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6524BC-F2A7-F28F-0D31-42C9239BF2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533" t="9972" r="29327"/>
          <a:stretch/>
        </p:blipFill>
        <p:spPr>
          <a:xfrm>
            <a:off x="0" y="0"/>
            <a:ext cx="3084337" cy="3096297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CFFFFE5-8DDB-F71F-2A63-053B7727A46F}"/>
              </a:ext>
            </a:extLst>
          </p:cNvPr>
          <p:cNvSpPr txBox="1"/>
          <p:nvPr/>
        </p:nvSpPr>
        <p:spPr>
          <a:xfrm>
            <a:off x="2043071" y="3852384"/>
            <a:ext cx="5500665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>
              <a:buClr>
                <a:schemeClr val="tx2"/>
              </a:buClr>
              <a:buFont typeface="+mn-lt"/>
              <a:defRPr>
                <a:latin typeface="Segoe UI Semibold" panose="020B0702040204020203" pitchFamily="34" charset="0"/>
              </a:defRPr>
            </a:lvl1pPr>
            <a:lvl2pPr marL="209550" lvl="1" indent="-209550">
              <a:buClr>
                <a:schemeClr val="tx2"/>
              </a:buClr>
              <a:buSzPct val="125000"/>
              <a:buFont typeface="+mn-lt"/>
              <a:buChar char="▪"/>
              <a:defRPr>
                <a:latin typeface="Segoe UI Semibold" panose="020B0702040204020203" pitchFamily="34" charset="0"/>
              </a:defRPr>
            </a:lvl2pPr>
            <a:lvl3pPr marL="447675" lvl="2" indent="-238125">
              <a:buClr>
                <a:schemeClr val="tx2"/>
              </a:buClr>
              <a:buSzPct val="115000"/>
              <a:buFont typeface="+mn-lt"/>
              <a:buChar char="−"/>
              <a:defRPr>
                <a:latin typeface="Segoe UI Semibold" panose="020B0702040204020203" pitchFamily="34" charset="0"/>
              </a:defRPr>
            </a:lvl3pPr>
            <a:lvl4pPr marL="647700" lvl="3" indent="-200025">
              <a:buClr>
                <a:schemeClr val="tx2"/>
              </a:buClr>
              <a:buSzPct val="110000"/>
              <a:buFont typeface="+mn-lt"/>
              <a:buChar char="•"/>
              <a:defRPr>
                <a:latin typeface="Segoe UI Semibold" panose="020B0702040204020203" pitchFamily="34" charset="0"/>
              </a:defRPr>
            </a:lvl4pPr>
            <a:lvl5pPr marL="809625" lvl="4" indent="-180975">
              <a:buClr>
                <a:schemeClr val="tx2"/>
              </a:buClr>
              <a:buSzPct val="100000"/>
              <a:buFont typeface="+mn-lt"/>
              <a:buChar char="▫"/>
              <a:defRPr>
                <a:latin typeface="Segoe UI Semibold" panose="020B0702040204020203" pitchFamily="34" charset="0"/>
              </a:defRPr>
            </a:lvl5pPr>
          </a:lstStyle>
          <a:p>
            <a:pPr algn="ctr"/>
            <a:r>
              <a:rPr lang="en-US" sz="2400" b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Agarwal’s Health Care Limited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88E5E-FD83-A2B7-73DE-812A360A39BC}"/>
              </a:ext>
            </a:extLst>
          </p:cNvPr>
          <p:cNvSpPr txBox="1"/>
          <p:nvPr/>
        </p:nvSpPr>
        <p:spPr>
          <a:xfrm>
            <a:off x="2908623" y="4423805"/>
            <a:ext cx="4223208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>
              <a:buClr>
                <a:schemeClr val="tx2"/>
              </a:buClr>
              <a:buFont typeface="+mn-lt"/>
              <a:defRPr>
                <a:latin typeface="Segoe UI Semibold" panose="020B0702040204020203" pitchFamily="34" charset="0"/>
              </a:defRPr>
            </a:lvl1pPr>
            <a:lvl2pPr marL="209550" lvl="1" indent="-209550">
              <a:buClr>
                <a:schemeClr val="tx2"/>
              </a:buClr>
              <a:buSzPct val="125000"/>
              <a:buFont typeface="+mn-lt"/>
              <a:buChar char="▪"/>
              <a:defRPr>
                <a:latin typeface="Segoe UI Semibold" panose="020B0702040204020203" pitchFamily="34" charset="0"/>
              </a:defRPr>
            </a:lvl2pPr>
            <a:lvl3pPr marL="447675" lvl="2" indent="-238125">
              <a:buClr>
                <a:schemeClr val="tx2"/>
              </a:buClr>
              <a:buSzPct val="115000"/>
              <a:buFont typeface="+mn-lt"/>
              <a:buChar char="−"/>
              <a:defRPr>
                <a:latin typeface="Segoe UI Semibold" panose="020B0702040204020203" pitchFamily="34" charset="0"/>
              </a:defRPr>
            </a:lvl3pPr>
            <a:lvl4pPr marL="647700" lvl="3" indent="-200025">
              <a:buClr>
                <a:schemeClr val="tx2"/>
              </a:buClr>
              <a:buSzPct val="110000"/>
              <a:buFont typeface="+mn-lt"/>
              <a:buChar char="•"/>
              <a:defRPr>
                <a:latin typeface="Segoe UI Semibold" panose="020B0702040204020203" pitchFamily="34" charset="0"/>
              </a:defRPr>
            </a:lvl4pPr>
            <a:lvl5pPr marL="809625" lvl="4" indent="-180975">
              <a:buClr>
                <a:schemeClr val="tx2"/>
              </a:buClr>
              <a:buSzPct val="100000"/>
              <a:buFont typeface="+mn-lt"/>
              <a:buChar char="▫"/>
              <a:defRPr>
                <a:latin typeface="Segoe UI Semibold" panose="020B0702040204020203" pitchFamily="34" charset="0"/>
              </a:defRPr>
            </a:lvl5pPr>
          </a:lstStyle>
          <a:p>
            <a:pPr>
              <a:spcAft>
                <a:spcPts val="400"/>
              </a:spcAft>
            </a:pPr>
            <a:r>
              <a:rPr lang="en-US" sz="3600" b="1" dirty="0">
                <a:solidFill>
                  <a:srgbClr val="1DBE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 Curtain Raiser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9F00C-10DC-F0C3-C239-CFD6014BC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605" y="2193992"/>
            <a:ext cx="2917395" cy="145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26F674-58F3-B1D5-87C4-2EEB98772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1831" y="352580"/>
            <a:ext cx="3567592" cy="5602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294B0-1334-715B-CEBC-74491C71F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863170" y="4871262"/>
            <a:ext cx="1672505" cy="1500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7B19D7-22A9-BCE6-1C1B-3F16372CC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2299" y="5674028"/>
            <a:ext cx="1346656" cy="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850C6D4F-CEB3-8EA1-5856-18CB3C6BAF75}"/>
              </a:ext>
            </a:extLst>
          </p:cNvPr>
          <p:cNvSpPr txBox="1">
            <a:spLocks/>
          </p:cNvSpPr>
          <p:nvPr/>
        </p:nvSpPr>
        <p:spPr>
          <a:xfrm>
            <a:off x="3483414" y="407345"/>
            <a:ext cx="5294826" cy="459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Investors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D103980-5D1E-A309-5987-9E437B3416A4}"/>
              </a:ext>
            </a:extLst>
          </p:cNvPr>
          <p:cNvGrpSpPr/>
          <p:nvPr/>
        </p:nvGrpSpPr>
        <p:grpSpPr>
          <a:xfrm>
            <a:off x="944880" y="1040749"/>
            <a:ext cx="10586720" cy="4837449"/>
            <a:chOff x="944880" y="1040749"/>
            <a:chExt cx="10586720" cy="4837449"/>
          </a:xfrm>
        </p:grpSpPr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42AF638D-FD47-63B9-1F8E-B440F7E4FDE2}"/>
                </a:ext>
              </a:extLst>
            </p:cNvPr>
            <p:cNvSpPr/>
            <p:nvPr/>
          </p:nvSpPr>
          <p:spPr>
            <a:xfrm>
              <a:off x="944880" y="2235499"/>
              <a:ext cx="2326640" cy="1523258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61">
              <a:extLst>
                <a:ext uri="{FF2B5EF4-FFF2-40B4-BE49-F238E27FC236}">
                  <a16:creationId xmlns:a16="http://schemas.microsoft.com/office/drawing/2014/main" id="{8C91E5F6-849F-68AC-8CDD-FD8675852D73}"/>
                </a:ext>
              </a:extLst>
            </p:cNvPr>
            <p:cNvSpPr/>
            <p:nvPr/>
          </p:nvSpPr>
          <p:spPr>
            <a:xfrm>
              <a:off x="944880" y="1996560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800" b="1" i="0" u="none" strike="noStrike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AXIS</a:t>
              </a:r>
              <a:r>
                <a:rPr lang="en-IN" sz="1800" b="0" i="0" u="none" strike="noStrike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9" name="Rounded Rectangle 60">
              <a:extLst>
                <a:ext uri="{FF2B5EF4-FFF2-40B4-BE49-F238E27FC236}">
                  <a16:creationId xmlns:a16="http://schemas.microsoft.com/office/drawing/2014/main" id="{B76D4873-7FF9-1889-B369-BCBCBBAA171A}"/>
                </a:ext>
              </a:extLst>
            </p:cNvPr>
            <p:cNvSpPr/>
            <p:nvPr/>
          </p:nvSpPr>
          <p:spPr>
            <a:xfrm>
              <a:off x="3698240" y="2235499"/>
              <a:ext cx="2326640" cy="1523258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9D87B761-7A2A-1949-5B3B-D5052D85BC60}"/>
                </a:ext>
              </a:extLst>
            </p:cNvPr>
            <p:cNvSpPr/>
            <p:nvPr/>
          </p:nvSpPr>
          <p:spPr>
            <a:xfrm>
              <a:off x="3698240" y="1996560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800" b="1" i="0" u="none" strike="noStrike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NIPPON</a:t>
              </a:r>
              <a:r>
                <a:rPr lang="en-IN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lang="en-US" dirty="0"/>
            </a:p>
          </p:txBody>
        </p:sp>
        <p:sp>
          <p:nvSpPr>
            <p:cNvPr id="83" name="Rounded Rectangle 60">
              <a:extLst>
                <a:ext uri="{FF2B5EF4-FFF2-40B4-BE49-F238E27FC236}">
                  <a16:creationId xmlns:a16="http://schemas.microsoft.com/office/drawing/2014/main" id="{91365269-B1CA-1534-CD6D-F2734EE66211}"/>
                </a:ext>
              </a:extLst>
            </p:cNvPr>
            <p:cNvSpPr/>
            <p:nvPr/>
          </p:nvSpPr>
          <p:spPr>
            <a:xfrm>
              <a:off x="6451600" y="2235499"/>
              <a:ext cx="2326640" cy="1523258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61">
              <a:extLst>
                <a:ext uri="{FF2B5EF4-FFF2-40B4-BE49-F238E27FC236}">
                  <a16:creationId xmlns:a16="http://schemas.microsoft.com/office/drawing/2014/main" id="{0352BE69-F4CF-CAF2-614F-F5B152906B21}"/>
                </a:ext>
              </a:extLst>
            </p:cNvPr>
            <p:cNvSpPr/>
            <p:nvPr/>
          </p:nvSpPr>
          <p:spPr>
            <a:xfrm>
              <a:off x="6451600" y="1996560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HDFC </a:t>
              </a:r>
            </a:p>
          </p:txBody>
        </p:sp>
        <p:sp>
          <p:nvSpPr>
            <p:cNvPr id="87" name="Rounded Rectangle 60">
              <a:extLst>
                <a:ext uri="{FF2B5EF4-FFF2-40B4-BE49-F238E27FC236}">
                  <a16:creationId xmlns:a16="http://schemas.microsoft.com/office/drawing/2014/main" id="{DE2F87D3-2397-A93A-B139-C07B4709295F}"/>
                </a:ext>
              </a:extLst>
            </p:cNvPr>
            <p:cNvSpPr/>
            <p:nvPr/>
          </p:nvSpPr>
          <p:spPr>
            <a:xfrm>
              <a:off x="9204960" y="2235499"/>
              <a:ext cx="2326640" cy="1523258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61">
              <a:extLst>
                <a:ext uri="{FF2B5EF4-FFF2-40B4-BE49-F238E27FC236}">
                  <a16:creationId xmlns:a16="http://schemas.microsoft.com/office/drawing/2014/main" id="{20A868E8-F78D-594C-3A27-53F118B6A633}"/>
                </a:ext>
              </a:extLst>
            </p:cNvPr>
            <p:cNvSpPr/>
            <p:nvPr/>
          </p:nvSpPr>
          <p:spPr>
            <a:xfrm>
              <a:off x="9204960" y="1996560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SBI</a:t>
              </a:r>
            </a:p>
          </p:txBody>
        </p:sp>
        <p:sp>
          <p:nvSpPr>
            <p:cNvPr id="91" name="Rounded Rectangle 60">
              <a:extLst>
                <a:ext uri="{FF2B5EF4-FFF2-40B4-BE49-F238E27FC236}">
                  <a16:creationId xmlns:a16="http://schemas.microsoft.com/office/drawing/2014/main" id="{20C52354-D859-0D31-D9B4-D5F56A20B2BB}"/>
                </a:ext>
              </a:extLst>
            </p:cNvPr>
            <p:cNvSpPr/>
            <p:nvPr/>
          </p:nvSpPr>
          <p:spPr>
            <a:xfrm>
              <a:off x="944880" y="5079819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61">
              <a:extLst>
                <a:ext uri="{FF2B5EF4-FFF2-40B4-BE49-F238E27FC236}">
                  <a16:creationId xmlns:a16="http://schemas.microsoft.com/office/drawing/2014/main" id="{429D9CEB-A662-1BD0-1F12-94C7FAD886A0}"/>
                </a:ext>
              </a:extLst>
            </p:cNvPr>
            <p:cNvSpPr/>
            <p:nvPr/>
          </p:nvSpPr>
          <p:spPr>
            <a:xfrm>
              <a:off x="944880" y="4840880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MOTILAL OSWAL</a:t>
              </a:r>
            </a:p>
          </p:txBody>
        </p:sp>
        <p:sp>
          <p:nvSpPr>
            <p:cNvPr id="95" name="Rounded Rectangle 60">
              <a:extLst>
                <a:ext uri="{FF2B5EF4-FFF2-40B4-BE49-F238E27FC236}">
                  <a16:creationId xmlns:a16="http://schemas.microsoft.com/office/drawing/2014/main" id="{56A917FA-C6AC-1B12-F101-61363DB71398}"/>
                </a:ext>
              </a:extLst>
            </p:cNvPr>
            <p:cNvSpPr/>
            <p:nvPr/>
          </p:nvSpPr>
          <p:spPr>
            <a:xfrm>
              <a:off x="3698240" y="5079819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60">
              <a:extLst>
                <a:ext uri="{FF2B5EF4-FFF2-40B4-BE49-F238E27FC236}">
                  <a16:creationId xmlns:a16="http://schemas.microsoft.com/office/drawing/2014/main" id="{E48AEDD2-D36B-7A23-68AE-F2B3C4E55650}"/>
                </a:ext>
              </a:extLst>
            </p:cNvPr>
            <p:cNvSpPr/>
            <p:nvPr/>
          </p:nvSpPr>
          <p:spPr>
            <a:xfrm>
              <a:off x="6451600" y="5079819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61">
              <a:extLst>
                <a:ext uri="{FF2B5EF4-FFF2-40B4-BE49-F238E27FC236}">
                  <a16:creationId xmlns:a16="http://schemas.microsoft.com/office/drawing/2014/main" id="{B1EAA18D-4CB2-FBAC-A395-EFB446DFD530}"/>
                </a:ext>
              </a:extLst>
            </p:cNvPr>
            <p:cNvSpPr/>
            <p:nvPr/>
          </p:nvSpPr>
          <p:spPr>
            <a:xfrm>
              <a:off x="6451600" y="4840880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NOVO HOLDINGS</a:t>
              </a:r>
            </a:p>
          </p:txBody>
        </p:sp>
        <p:sp>
          <p:nvSpPr>
            <p:cNvPr id="103" name="Rounded Rectangle 60">
              <a:extLst>
                <a:ext uri="{FF2B5EF4-FFF2-40B4-BE49-F238E27FC236}">
                  <a16:creationId xmlns:a16="http://schemas.microsoft.com/office/drawing/2014/main" id="{9FE86C8C-3F33-038E-1FC5-588F1DE78AF0}"/>
                </a:ext>
              </a:extLst>
            </p:cNvPr>
            <p:cNvSpPr/>
            <p:nvPr/>
          </p:nvSpPr>
          <p:spPr>
            <a:xfrm>
              <a:off x="9204960" y="5079819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9BD4B53-F5BC-7836-98FB-03167D3F0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341" y="2633293"/>
              <a:ext cx="1032964" cy="319645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C6E03B3-E379-EB3F-6CEF-D1EBFFE5A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230" y="5395188"/>
              <a:ext cx="1214086" cy="375692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445D4269-37D1-6336-F340-C74EB31DD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768" y="2713636"/>
              <a:ext cx="949059" cy="293681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E8EAA6F5-233A-C3CF-FE8F-B996318BF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111" y="5414523"/>
              <a:ext cx="1240336" cy="38381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8EA88E18-399E-1ACB-882C-B264CEE7E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781" y="3135426"/>
              <a:ext cx="1067289" cy="37833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0FD3BB97-4085-734D-D150-9F2BB353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939" y="2660527"/>
              <a:ext cx="1050621" cy="372422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9778BB7-8278-4AB9-557D-F35718295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622" y="3143897"/>
              <a:ext cx="980595" cy="34759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AAD1791-9E9B-DA76-35FD-B9B2CC261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90" b="15994"/>
            <a:stretch/>
          </p:blipFill>
          <p:spPr>
            <a:xfrm>
              <a:off x="4805475" y="3205122"/>
              <a:ext cx="1077460" cy="372422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5300309-6A2D-1C70-01D6-2DFEF2A97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7654279" y="2697642"/>
              <a:ext cx="920991" cy="335307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F58A803-48F1-A5FD-C918-CA0391C0E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1041202" y="3110363"/>
              <a:ext cx="1002071" cy="364826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0E560B46-3AED-BE5D-FCDD-BD3DCBF1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9065" y="2654261"/>
              <a:ext cx="937715" cy="327058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642D871D-1A5E-7B0C-EB0B-69F112C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710" y="2709210"/>
              <a:ext cx="923659" cy="32215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877A1B8-0068-FBED-E400-D8021EB7D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173" y="3160451"/>
              <a:ext cx="882003" cy="391222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BDA0C8FF-6C11-DE2C-A1C7-293A5115C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72" y="2614797"/>
              <a:ext cx="895997" cy="397429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510546C9-B647-12EB-57FB-7D4C3E3B3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6" t="13193" r="6484" b="7698"/>
            <a:stretch/>
          </p:blipFill>
          <p:spPr>
            <a:xfrm>
              <a:off x="10071675" y="3140280"/>
              <a:ext cx="896044" cy="481853"/>
            </a:xfrm>
            <a:prstGeom prst="rect">
              <a:avLst/>
            </a:prstGeom>
          </p:spPr>
        </p:pic>
        <p:sp>
          <p:nvSpPr>
            <p:cNvPr id="125" name="Rounded Rectangle 61">
              <a:extLst>
                <a:ext uri="{FF2B5EF4-FFF2-40B4-BE49-F238E27FC236}">
                  <a16:creationId xmlns:a16="http://schemas.microsoft.com/office/drawing/2014/main" id="{C60995EB-908D-E63E-0D99-DDC968FED918}"/>
                </a:ext>
              </a:extLst>
            </p:cNvPr>
            <p:cNvSpPr/>
            <p:nvPr/>
          </p:nvSpPr>
          <p:spPr>
            <a:xfrm>
              <a:off x="3698240" y="4779011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AMANSA HOLDINGS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0F9C440-1B7D-CEF8-23D1-3F0192A9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066" y="5323801"/>
              <a:ext cx="1379934" cy="489156"/>
            </a:xfrm>
            <a:prstGeom prst="rect">
              <a:avLst/>
            </a:prstGeom>
          </p:spPr>
        </p:pic>
        <p:sp>
          <p:nvSpPr>
            <p:cNvPr id="127" name="Rounded Rectangle 61">
              <a:extLst>
                <a:ext uri="{FF2B5EF4-FFF2-40B4-BE49-F238E27FC236}">
                  <a16:creationId xmlns:a16="http://schemas.microsoft.com/office/drawing/2014/main" id="{4D520F48-078C-D9AD-41C7-441FE3258A7A}"/>
                </a:ext>
              </a:extLst>
            </p:cNvPr>
            <p:cNvSpPr/>
            <p:nvPr/>
          </p:nvSpPr>
          <p:spPr>
            <a:xfrm>
              <a:off x="9204960" y="4826265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TATA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0DDEB490-51AC-A04D-6E3C-61C032F7C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9835019" y="5358496"/>
              <a:ext cx="1132700" cy="412384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9887EDB-E3F0-EFE0-643F-9C490F51E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1728" t="30286" r="18704" b="35673"/>
            <a:stretch/>
          </p:blipFill>
          <p:spPr>
            <a:xfrm>
              <a:off x="1287003" y="4170316"/>
              <a:ext cx="1658603" cy="608695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5EFD0637-975B-2DFD-E8BC-296B244D3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124622" y="1140638"/>
              <a:ext cx="790019" cy="790019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9186652-B41B-51EA-CED0-2A2AE088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11875" y="4225936"/>
              <a:ext cx="1235350" cy="59502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3DE9FA71-BC96-CCE9-96CF-46A30C27A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2343" t="13532" r="19987" b="22825"/>
            <a:stretch/>
          </p:blipFill>
          <p:spPr>
            <a:xfrm>
              <a:off x="1763242" y="1248429"/>
              <a:ext cx="835255" cy="69132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6F159254-70BA-79E3-C2D6-BCE50E6D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762680" y="4060053"/>
              <a:ext cx="1277378" cy="718525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0E949509-A053-A9C4-68D1-C36FA689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15029" y="1072619"/>
              <a:ext cx="906502" cy="872936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0B4D5500-86D2-BA69-46EE-98381D399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16624" t="15407" r="16613" b="17515"/>
            <a:stretch/>
          </p:blipFill>
          <p:spPr>
            <a:xfrm>
              <a:off x="4405172" y="1040749"/>
              <a:ext cx="906502" cy="910792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816D8B04-0957-ACA9-286C-665D5BE92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3183" t="11266" r="7287" b="18856"/>
            <a:stretch/>
          </p:blipFill>
          <p:spPr>
            <a:xfrm>
              <a:off x="3832601" y="4200068"/>
              <a:ext cx="1945747" cy="538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5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850C6D4F-CEB3-8EA1-5856-18CB3C6BAF75}"/>
              </a:ext>
            </a:extLst>
          </p:cNvPr>
          <p:cNvSpPr txBox="1">
            <a:spLocks/>
          </p:cNvSpPr>
          <p:nvPr/>
        </p:nvSpPr>
        <p:spPr>
          <a:xfrm>
            <a:off x="3534214" y="313260"/>
            <a:ext cx="5294826" cy="459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Investors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B66A9E8-60AD-F847-CF11-2AD9428E244D}"/>
              </a:ext>
            </a:extLst>
          </p:cNvPr>
          <p:cNvGrpSpPr/>
          <p:nvPr/>
        </p:nvGrpSpPr>
        <p:grpSpPr>
          <a:xfrm>
            <a:off x="888267" y="910801"/>
            <a:ext cx="10669601" cy="5619351"/>
            <a:chOff x="888267" y="910801"/>
            <a:chExt cx="10669601" cy="5619351"/>
          </a:xfrm>
        </p:grpSpPr>
        <p:sp>
          <p:nvSpPr>
            <p:cNvPr id="91" name="Rounded Rectangle 60">
              <a:extLst>
                <a:ext uri="{FF2B5EF4-FFF2-40B4-BE49-F238E27FC236}">
                  <a16:creationId xmlns:a16="http://schemas.microsoft.com/office/drawing/2014/main" id="{20C52354-D859-0D31-D9B4-D5F56A20B2BB}"/>
                </a:ext>
              </a:extLst>
            </p:cNvPr>
            <p:cNvSpPr/>
            <p:nvPr/>
          </p:nvSpPr>
          <p:spPr>
            <a:xfrm>
              <a:off x="888267" y="5731773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61">
              <a:extLst>
                <a:ext uri="{FF2B5EF4-FFF2-40B4-BE49-F238E27FC236}">
                  <a16:creationId xmlns:a16="http://schemas.microsoft.com/office/drawing/2014/main" id="{429D9CEB-A662-1BD0-1F12-94C7FAD886A0}"/>
                </a:ext>
              </a:extLst>
            </p:cNvPr>
            <p:cNvSpPr/>
            <p:nvPr/>
          </p:nvSpPr>
          <p:spPr>
            <a:xfrm>
              <a:off x="888267" y="5492834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ABERDEEN</a:t>
              </a:r>
            </a:p>
          </p:txBody>
        </p:sp>
        <p:sp>
          <p:nvSpPr>
            <p:cNvPr id="4" name="Rounded Rectangle 60">
              <a:extLst>
                <a:ext uri="{FF2B5EF4-FFF2-40B4-BE49-F238E27FC236}">
                  <a16:creationId xmlns:a16="http://schemas.microsoft.com/office/drawing/2014/main" id="{BAEDC77C-0D15-8ECF-C43C-FF77EE8F115A}"/>
                </a:ext>
              </a:extLst>
            </p:cNvPr>
            <p:cNvSpPr/>
            <p:nvPr/>
          </p:nvSpPr>
          <p:spPr>
            <a:xfrm>
              <a:off x="888267" y="3755458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61">
              <a:extLst>
                <a:ext uri="{FF2B5EF4-FFF2-40B4-BE49-F238E27FC236}">
                  <a16:creationId xmlns:a16="http://schemas.microsoft.com/office/drawing/2014/main" id="{7B1944FE-86C5-FA1D-F003-5EAB3E5AB35F}"/>
                </a:ext>
              </a:extLst>
            </p:cNvPr>
            <p:cNvSpPr/>
            <p:nvPr/>
          </p:nvSpPr>
          <p:spPr>
            <a:xfrm>
              <a:off x="888267" y="3516519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ADITYA BIRLA </a:t>
              </a:r>
            </a:p>
          </p:txBody>
        </p:sp>
        <p:sp>
          <p:nvSpPr>
            <p:cNvPr id="8" name="Rounded Rectangle 60">
              <a:extLst>
                <a:ext uri="{FF2B5EF4-FFF2-40B4-BE49-F238E27FC236}">
                  <a16:creationId xmlns:a16="http://schemas.microsoft.com/office/drawing/2014/main" id="{984F9D78-5A9C-ACC8-CADF-64B1C3C02DF9}"/>
                </a:ext>
              </a:extLst>
            </p:cNvPr>
            <p:cNvSpPr/>
            <p:nvPr/>
          </p:nvSpPr>
          <p:spPr>
            <a:xfrm>
              <a:off x="3641627" y="3755458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id="{A879FF72-E276-7066-4336-C2BA043FEDEA}"/>
                </a:ext>
              </a:extLst>
            </p:cNvPr>
            <p:cNvSpPr/>
            <p:nvPr/>
          </p:nvSpPr>
          <p:spPr>
            <a:xfrm>
              <a:off x="3641627" y="3516519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MIRAE</a:t>
              </a:r>
            </a:p>
          </p:txBody>
        </p:sp>
        <p:sp>
          <p:nvSpPr>
            <p:cNvPr id="11" name="Rounded Rectangle 60">
              <a:extLst>
                <a:ext uri="{FF2B5EF4-FFF2-40B4-BE49-F238E27FC236}">
                  <a16:creationId xmlns:a16="http://schemas.microsoft.com/office/drawing/2014/main" id="{D3A46CC3-E55F-5D7E-D197-166887AA22ED}"/>
                </a:ext>
              </a:extLst>
            </p:cNvPr>
            <p:cNvSpPr/>
            <p:nvPr/>
          </p:nvSpPr>
          <p:spPr>
            <a:xfrm>
              <a:off x="6394987" y="3755458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60">
              <a:extLst>
                <a:ext uri="{FF2B5EF4-FFF2-40B4-BE49-F238E27FC236}">
                  <a16:creationId xmlns:a16="http://schemas.microsoft.com/office/drawing/2014/main" id="{28F96CBF-484B-9A9C-F466-7AE0451DF450}"/>
                </a:ext>
              </a:extLst>
            </p:cNvPr>
            <p:cNvSpPr/>
            <p:nvPr/>
          </p:nvSpPr>
          <p:spPr>
            <a:xfrm>
              <a:off x="9148347" y="3755458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61">
              <a:extLst>
                <a:ext uri="{FF2B5EF4-FFF2-40B4-BE49-F238E27FC236}">
                  <a16:creationId xmlns:a16="http://schemas.microsoft.com/office/drawing/2014/main" id="{54F489EC-D71F-FDB8-DC58-7A3922ABCFEC}"/>
                </a:ext>
              </a:extLst>
            </p:cNvPr>
            <p:cNvSpPr/>
            <p:nvPr/>
          </p:nvSpPr>
          <p:spPr>
            <a:xfrm>
              <a:off x="9148347" y="3516519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NOMURA</a:t>
              </a:r>
            </a:p>
          </p:txBody>
        </p: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CDDFA714-C30F-BF9C-37DC-0AC667718BAA}"/>
                </a:ext>
              </a:extLst>
            </p:cNvPr>
            <p:cNvSpPr/>
            <p:nvPr/>
          </p:nvSpPr>
          <p:spPr>
            <a:xfrm>
              <a:off x="888267" y="1855626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61">
              <a:extLst>
                <a:ext uri="{FF2B5EF4-FFF2-40B4-BE49-F238E27FC236}">
                  <a16:creationId xmlns:a16="http://schemas.microsoft.com/office/drawing/2014/main" id="{AA797FE4-68F0-4675-9E53-3EFDCF4E800E}"/>
                </a:ext>
              </a:extLst>
            </p:cNvPr>
            <p:cNvSpPr/>
            <p:nvPr/>
          </p:nvSpPr>
          <p:spPr>
            <a:xfrm>
              <a:off x="888267" y="1616687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DSP </a:t>
              </a:r>
            </a:p>
          </p:txBody>
        </p:sp>
        <p:sp>
          <p:nvSpPr>
            <p:cNvPr id="26" name="Rounded Rectangle 60">
              <a:extLst>
                <a:ext uri="{FF2B5EF4-FFF2-40B4-BE49-F238E27FC236}">
                  <a16:creationId xmlns:a16="http://schemas.microsoft.com/office/drawing/2014/main" id="{D4ACFEFB-E54D-1A64-07A7-917B918A39C5}"/>
                </a:ext>
              </a:extLst>
            </p:cNvPr>
            <p:cNvSpPr/>
            <p:nvPr/>
          </p:nvSpPr>
          <p:spPr>
            <a:xfrm>
              <a:off x="3641627" y="1855626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60">
              <a:extLst>
                <a:ext uri="{FF2B5EF4-FFF2-40B4-BE49-F238E27FC236}">
                  <a16:creationId xmlns:a16="http://schemas.microsoft.com/office/drawing/2014/main" id="{9A18EB49-49F0-15F3-9823-2B483189B4BA}"/>
                </a:ext>
              </a:extLst>
            </p:cNvPr>
            <p:cNvSpPr/>
            <p:nvPr/>
          </p:nvSpPr>
          <p:spPr>
            <a:xfrm>
              <a:off x="6394987" y="1855626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61">
              <a:extLst>
                <a:ext uri="{FF2B5EF4-FFF2-40B4-BE49-F238E27FC236}">
                  <a16:creationId xmlns:a16="http://schemas.microsoft.com/office/drawing/2014/main" id="{B8BBDEF4-3FA7-27B4-3071-88FB583A04B1}"/>
                </a:ext>
              </a:extLst>
            </p:cNvPr>
            <p:cNvSpPr/>
            <p:nvPr/>
          </p:nvSpPr>
          <p:spPr>
            <a:xfrm>
              <a:off x="6394987" y="1616687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ICICI</a:t>
              </a:r>
            </a:p>
          </p:txBody>
        </p:sp>
        <p:sp>
          <p:nvSpPr>
            <p:cNvPr id="32" name="Rounded Rectangle 60">
              <a:extLst>
                <a:ext uri="{FF2B5EF4-FFF2-40B4-BE49-F238E27FC236}">
                  <a16:creationId xmlns:a16="http://schemas.microsoft.com/office/drawing/2014/main" id="{03C758DB-25A9-FE02-B19C-1387EB530A08}"/>
                </a:ext>
              </a:extLst>
            </p:cNvPr>
            <p:cNvSpPr/>
            <p:nvPr/>
          </p:nvSpPr>
          <p:spPr>
            <a:xfrm>
              <a:off x="9148347" y="1855626"/>
              <a:ext cx="2326640" cy="798379"/>
            </a:xfrm>
            <a:prstGeom prst="roundRect">
              <a:avLst>
                <a:gd name="adj" fmla="val 3089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outerShdw blurRad="25400" dist="12700" dir="4200000" sx="105000" sy="105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61">
              <a:extLst>
                <a:ext uri="{FF2B5EF4-FFF2-40B4-BE49-F238E27FC236}">
                  <a16:creationId xmlns:a16="http://schemas.microsoft.com/office/drawing/2014/main" id="{005B4BF8-58D7-72E6-8867-DA18CEB4876A}"/>
                </a:ext>
              </a:extLst>
            </p:cNvPr>
            <p:cNvSpPr/>
            <p:nvPr/>
          </p:nvSpPr>
          <p:spPr>
            <a:xfrm>
              <a:off x="9148347" y="1616687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UTI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390987F4-7C60-B13B-1D8E-BDA037827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735" y="2178909"/>
              <a:ext cx="1092704" cy="38733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4704A12-5B67-3EC5-23B7-92D4FDC54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90" b="15994"/>
            <a:stretch/>
          </p:blipFill>
          <p:spPr>
            <a:xfrm>
              <a:off x="7082542" y="2178909"/>
              <a:ext cx="1092603" cy="37765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78B1D8D-2985-C1B8-91D6-D9C82DE9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764" y="2199970"/>
              <a:ext cx="1025556" cy="36321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77671BE-47B8-E281-525F-1CA48140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609" y="4065834"/>
              <a:ext cx="1018271" cy="36063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7124FFE-BF47-AD2C-A86B-134B297AD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4218902" y="4072326"/>
              <a:ext cx="995338" cy="36237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698318-C1CC-E6A8-FFD1-2379D90DE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9733280" y="4059458"/>
              <a:ext cx="1073108" cy="3906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82B268-8A84-8981-951B-A4C2E3A70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399" y="6034754"/>
              <a:ext cx="873711" cy="387544"/>
            </a:xfrm>
            <a:prstGeom prst="rect">
              <a:avLst/>
            </a:prstGeom>
          </p:spPr>
        </p:pic>
        <p:sp>
          <p:nvSpPr>
            <p:cNvPr id="43" name="Rounded Rectangle 61">
              <a:extLst>
                <a:ext uri="{FF2B5EF4-FFF2-40B4-BE49-F238E27FC236}">
                  <a16:creationId xmlns:a16="http://schemas.microsoft.com/office/drawing/2014/main" id="{B9A5D0C0-3300-9ACF-63FE-94E2F95A9731}"/>
                </a:ext>
              </a:extLst>
            </p:cNvPr>
            <p:cNvSpPr/>
            <p:nvPr/>
          </p:nvSpPr>
          <p:spPr>
            <a:xfrm>
              <a:off x="3641627" y="1609639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POLAR CAPITAL FUNDS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DD42682-685B-3302-9B17-A302C259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902" y="2181385"/>
              <a:ext cx="1136529" cy="351692"/>
            </a:xfrm>
            <a:prstGeom prst="rect">
              <a:avLst/>
            </a:prstGeom>
          </p:spPr>
        </p:pic>
        <p:sp>
          <p:nvSpPr>
            <p:cNvPr id="44" name="Rounded Rectangle 61">
              <a:extLst>
                <a:ext uri="{FF2B5EF4-FFF2-40B4-BE49-F238E27FC236}">
                  <a16:creationId xmlns:a16="http://schemas.microsoft.com/office/drawing/2014/main" id="{671FEE87-9C25-379A-CEBF-8054DDC931D4}"/>
                </a:ext>
              </a:extLst>
            </p:cNvPr>
            <p:cNvSpPr/>
            <p:nvPr/>
          </p:nvSpPr>
          <p:spPr>
            <a:xfrm>
              <a:off x="6391686" y="3440139"/>
              <a:ext cx="2326640" cy="472990"/>
            </a:xfrm>
            <a:prstGeom prst="roundRect">
              <a:avLst>
                <a:gd name="adj" fmla="val 50000"/>
              </a:avLst>
            </a:prstGeom>
            <a:solidFill>
              <a:srgbClr val="0C50A3"/>
            </a:solidFill>
            <a:ln>
              <a:noFill/>
            </a:ln>
            <a:effectLst>
              <a:outerShdw blurRad="215900" dist="50800" dir="5400000" algn="ctr" rotWithShape="0">
                <a:schemeClr val="accent2">
                  <a:lumMod val="75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RJ CORP 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E5B96D5B-DC23-45F9-60FD-F2C9AB68C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584" y="4004467"/>
              <a:ext cx="1340561" cy="414829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E1E3A2B7-2ECC-809D-D210-4B1E27532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01704" y="2920237"/>
              <a:ext cx="686830" cy="50876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051A02D-BC26-8C6F-6695-D68F0F32E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22401" b="20303"/>
            <a:stretch/>
          </p:blipFill>
          <p:spPr>
            <a:xfrm>
              <a:off x="4159941" y="1095241"/>
              <a:ext cx="1238290" cy="47299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EB1829BB-4901-0EA1-DE11-8BC41E9E5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22647" r="790" b="24083"/>
            <a:stretch/>
          </p:blipFill>
          <p:spPr>
            <a:xfrm>
              <a:off x="1205524" y="959288"/>
              <a:ext cx="1803276" cy="537929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EC987893-E6DE-98A0-DE4A-AEF4A2D69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54767" y="910801"/>
              <a:ext cx="678593" cy="678593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32D22DFE-9851-EE24-395B-D34C54692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22803" b="23410"/>
            <a:stretch/>
          </p:blipFill>
          <p:spPr>
            <a:xfrm>
              <a:off x="9733280" y="931979"/>
              <a:ext cx="1273003" cy="684708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46ECFD36-1E7A-1E05-2F6D-D70B967E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53399" y="2833040"/>
              <a:ext cx="1218681" cy="626605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9E66996C-13E9-1D95-F3C8-0E033B5E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81243" y="3042648"/>
              <a:ext cx="1819072" cy="429756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67390F2D-FABE-D5E7-272A-F4F4AB4B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617050" y="3184775"/>
              <a:ext cx="1389233" cy="249014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B7525ECE-6022-08F7-28AF-A78F90A4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05524" y="4936855"/>
              <a:ext cx="1782956" cy="50145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F7E3871-7E67-0340-CCA8-6DB42C877972}"/>
                </a:ext>
              </a:extLst>
            </p:cNvPr>
            <p:cNvSpPr txBox="1"/>
            <p:nvPr/>
          </p:nvSpPr>
          <p:spPr>
            <a:xfrm>
              <a:off x="5398231" y="5365952"/>
              <a:ext cx="259237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dirty="0"/>
                <a:t>Wasatch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dirty="0" err="1"/>
                <a:t>Fundsmith</a:t>
              </a:r>
              <a:endParaRPr lang="en-IN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dirty="0"/>
                <a:t>Grandeur Peak Global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dirty="0"/>
                <a:t>Sundaram Mutual Fund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78D79C0-C2D0-8244-E331-F546B6AB61D6}"/>
                </a:ext>
              </a:extLst>
            </p:cNvPr>
            <p:cNvSpPr txBox="1"/>
            <p:nvPr/>
          </p:nvSpPr>
          <p:spPr>
            <a:xfrm>
              <a:off x="8173223" y="5369267"/>
              <a:ext cx="33846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dirty="0"/>
                <a:t>Fidelity Funds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dirty="0"/>
                <a:t>Abu Dhabi Investment Authority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600" dirty="0"/>
                <a:t>Reliance Capital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035D85-D555-D036-7E0B-6AEDA604EF67}"/>
                </a:ext>
              </a:extLst>
            </p:cNvPr>
            <p:cNvSpPr txBox="1"/>
            <p:nvPr/>
          </p:nvSpPr>
          <p:spPr>
            <a:xfrm>
              <a:off x="5406090" y="4941518"/>
              <a:ext cx="20778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b="1" dirty="0">
                  <a:solidFill>
                    <a:srgbClr val="0C50A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Investors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1A21A15-FD26-CCAB-C398-695616324904}"/>
                </a:ext>
              </a:extLst>
            </p:cNvPr>
            <p:cNvCxnSpPr>
              <a:cxnSpLocks/>
            </p:cNvCxnSpPr>
            <p:nvPr/>
          </p:nvCxnSpPr>
          <p:spPr>
            <a:xfrm>
              <a:off x="5476240" y="5289572"/>
              <a:ext cx="19568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40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alf Frame 22">
            <a:extLst>
              <a:ext uri="{FF2B5EF4-FFF2-40B4-BE49-F238E27FC236}">
                <a16:creationId xmlns:a16="http://schemas.microsoft.com/office/drawing/2014/main" id="{D7DD3652-1B4E-242C-158D-23F74040A63B}"/>
              </a:ext>
            </a:extLst>
          </p:cNvPr>
          <p:cNvSpPr/>
          <p:nvPr/>
        </p:nvSpPr>
        <p:spPr>
          <a:xfrm flipH="1" flipV="1">
            <a:off x="0" y="6319509"/>
            <a:ext cx="12192000" cy="554025"/>
          </a:xfrm>
          <a:prstGeom prst="halfFrame">
            <a:avLst/>
          </a:prstGeom>
          <a:solidFill>
            <a:srgbClr val="0C50A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32DFC2D-A903-A2C4-FD7A-15DC3BE6A7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2807" t="-4892" r="1960" b="1"/>
          <a:stretch/>
        </p:blipFill>
        <p:spPr>
          <a:xfrm>
            <a:off x="3531756" y="223359"/>
            <a:ext cx="5781040" cy="3607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108B16-A0E7-02BE-215F-3FEFE6634482}"/>
              </a:ext>
            </a:extLst>
          </p:cNvPr>
          <p:cNvSpPr txBox="1"/>
          <p:nvPr/>
        </p:nvSpPr>
        <p:spPr>
          <a:xfrm>
            <a:off x="4330472" y="3802854"/>
            <a:ext cx="330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4800" b="1" dirty="0">
              <a:solidFill>
                <a:srgbClr val="0C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1F8E5-9C08-DBCE-4828-594553AB005C}"/>
              </a:ext>
            </a:extLst>
          </p:cNvPr>
          <p:cNvSpPr txBox="1"/>
          <p:nvPr/>
        </p:nvSpPr>
        <p:spPr>
          <a:xfrm>
            <a:off x="9560560" y="6172976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Affairs Team</a:t>
            </a:r>
          </a:p>
          <a:p>
            <a:pPr algn="ctr"/>
            <a:r>
              <a:rPr lang="en-US" sz="1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Agarwal’s Eye Hospital</a:t>
            </a:r>
            <a:endParaRPr lang="en-IN" sz="1200" dirty="0">
              <a:solidFill>
                <a:srgbClr val="0C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B619A3-6A5A-32F6-12ED-9B8BCDBA8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9200" y="6193285"/>
            <a:ext cx="899095" cy="40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4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val 95"/>
          <p:cNvSpPr/>
          <p:nvPr/>
        </p:nvSpPr>
        <p:spPr>
          <a:xfrm flipV="1">
            <a:off x="1898124" y="5589565"/>
            <a:ext cx="8956676" cy="773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5" name="Oval 94"/>
          <p:cNvSpPr/>
          <p:nvPr/>
        </p:nvSpPr>
        <p:spPr>
          <a:xfrm flipV="1">
            <a:off x="8523823" y="5837834"/>
            <a:ext cx="1522029" cy="38137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4" name="Oval 93"/>
          <p:cNvSpPr/>
          <p:nvPr/>
        </p:nvSpPr>
        <p:spPr>
          <a:xfrm flipV="1">
            <a:off x="2989421" y="5359436"/>
            <a:ext cx="6729284" cy="113187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8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76086" y="1421829"/>
            <a:ext cx="4198938" cy="963736"/>
          </a:xfrm>
          <a:prstGeom prst="rect">
            <a:avLst/>
          </a:prstGeom>
          <a:solidFill>
            <a:srgbClr val="44AAA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776086" y="2459098"/>
            <a:ext cx="4198938" cy="689948"/>
          </a:xfrm>
          <a:prstGeom prst="rect">
            <a:avLst/>
          </a:prstGeom>
          <a:solidFill>
            <a:srgbClr val="BF5F4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776086" y="3206932"/>
            <a:ext cx="4198938" cy="898027"/>
          </a:xfrm>
          <a:prstGeom prst="rect">
            <a:avLst/>
          </a:prstGeom>
          <a:solidFill>
            <a:srgbClr val="193E5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776086" y="4184749"/>
            <a:ext cx="4198938" cy="813544"/>
          </a:xfrm>
          <a:prstGeom prst="rect">
            <a:avLst/>
          </a:prstGeom>
          <a:solidFill>
            <a:srgbClr val="E39F3A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776086" y="5078083"/>
            <a:ext cx="4198938" cy="891769"/>
          </a:xfrm>
          <a:prstGeom prst="rect">
            <a:avLst/>
          </a:prstGeom>
          <a:solidFill>
            <a:srgbClr val="3F8BB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946449" y="5078083"/>
            <a:ext cx="758825" cy="1112365"/>
          </a:xfrm>
          <a:custGeom>
            <a:avLst/>
            <a:gdLst>
              <a:gd name="T0" fmla="*/ 0 w 478"/>
              <a:gd name="T1" fmla="*/ 0 h 711"/>
              <a:gd name="T2" fmla="*/ 478 w 478"/>
              <a:gd name="T3" fmla="*/ 77 h 711"/>
              <a:gd name="T4" fmla="*/ 478 w 478"/>
              <a:gd name="T5" fmla="*/ 711 h 711"/>
              <a:gd name="T6" fmla="*/ 0 w 478"/>
              <a:gd name="T7" fmla="*/ 574 h 711"/>
              <a:gd name="T8" fmla="*/ 0 w 478"/>
              <a:gd name="T9" fmla="*/ 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711">
                <a:moveTo>
                  <a:pt x="0" y="0"/>
                </a:moveTo>
                <a:lnTo>
                  <a:pt x="478" y="77"/>
                </a:lnTo>
                <a:lnTo>
                  <a:pt x="478" y="711"/>
                </a:lnTo>
                <a:lnTo>
                  <a:pt x="0" y="5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F8BB7">
                  <a:shade val="30000"/>
                  <a:satMod val="115000"/>
                </a:srgbClr>
              </a:gs>
              <a:gs pos="50000">
                <a:srgbClr val="3F8BB7">
                  <a:shade val="67500"/>
                  <a:satMod val="115000"/>
                </a:srgbClr>
              </a:gs>
              <a:gs pos="100000">
                <a:srgbClr val="3F8BB7">
                  <a:shade val="100000"/>
                  <a:satMod val="115000"/>
                </a:srgbClr>
              </a:gs>
            </a:gsLst>
            <a:lin ang="81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705274" y="4849665"/>
            <a:ext cx="1676400" cy="1340783"/>
          </a:xfrm>
          <a:custGeom>
            <a:avLst/>
            <a:gdLst>
              <a:gd name="T0" fmla="*/ 1056 w 1056"/>
              <a:gd name="T1" fmla="*/ 0 h 857"/>
              <a:gd name="T2" fmla="*/ 1056 w 1056"/>
              <a:gd name="T3" fmla="*/ 429 h 857"/>
              <a:gd name="T4" fmla="*/ 0 w 1056"/>
              <a:gd name="T5" fmla="*/ 857 h 857"/>
              <a:gd name="T6" fmla="*/ 0 w 1056"/>
              <a:gd name="T7" fmla="*/ 223 h 857"/>
              <a:gd name="T8" fmla="*/ 1056 w 1056"/>
              <a:gd name="T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857">
                <a:moveTo>
                  <a:pt x="1056" y="0"/>
                </a:moveTo>
                <a:lnTo>
                  <a:pt x="1056" y="429"/>
                </a:lnTo>
                <a:lnTo>
                  <a:pt x="0" y="857"/>
                </a:lnTo>
                <a:lnTo>
                  <a:pt x="0" y="223"/>
                </a:lnTo>
                <a:lnTo>
                  <a:pt x="1056" y="0"/>
                </a:lnTo>
                <a:close/>
              </a:path>
            </a:pathLst>
          </a:custGeom>
          <a:solidFill>
            <a:srgbClr val="3F8B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6927595" y="4807463"/>
            <a:ext cx="2435225" cy="400514"/>
          </a:xfrm>
          <a:custGeom>
            <a:avLst/>
            <a:gdLst>
              <a:gd name="T0" fmla="*/ 1007 w 1534"/>
              <a:gd name="T1" fmla="*/ 0 h 256"/>
              <a:gd name="T2" fmla="*/ 1534 w 1534"/>
              <a:gd name="T3" fmla="*/ 33 h 256"/>
              <a:gd name="T4" fmla="*/ 478 w 1534"/>
              <a:gd name="T5" fmla="*/ 256 h 256"/>
              <a:gd name="T6" fmla="*/ 0 w 1534"/>
              <a:gd name="T7" fmla="*/ 179 h 256"/>
              <a:gd name="T8" fmla="*/ 1007 w 1534"/>
              <a:gd name="T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4" h="256">
                <a:moveTo>
                  <a:pt x="1007" y="0"/>
                </a:moveTo>
                <a:lnTo>
                  <a:pt x="1534" y="33"/>
                </a:lnTo>
                <a:lnTo>
                  <a:pt x="478" y="256"/>
                </a:lnTo>
                <a:lnTo>
                  <a:pt x="0" y="179"/>
                </a:lnTo>
                <a:lnTo>
                  <a:pt x="100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6946449" y="4184749"/>
            <a:ext cx="758825" cy="907414"/>
          </a:xfrm>
          <a:custGeom>
            <a:avLst/>
            <a:gdLst>
              <a:gd name="T0" fmla="*/ 0 w 478"/>
              <a:gd name="T1" fmla="*/ 0 h 580"/>
              <a:gd name="T2" fmla="*/ 478 w 478"/>
              <a:gd name="T3" fmla="*/ 0 h 580"/>
              <a:gd name="T4" fmla="*/ 478 w 478"/>
              <a:gd name="T5" fmla="*/ 580 h 580"/>
              <a:gd name="T6" fmla="*/ 0 w 478"/>
              <a:gd name="T7" fmla="*/ 516 h 580"/>
              <a:gd name="T8" fmla="*/ 0 w 478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580">
                <a:moveTo>
                  <a:pt x="0" y="0"/>
                </a:moveTo>
                <a:lnTo>
                  <a:pt x="478" y="0"/>
                </a:lnTo>
                <a:lnTo>
                  <a:pt x="478" y="580"/>
                </a:lnTo>
                <a:lnTo>
                  <a:pt x="0" y="5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39F3A">
                  <a:shade val="30000"/>
                  <a:satMod val="115000"/>
                </a:srgbClr>
              </a:gs>
              <a:gs pos="50000">
                <a:srgbClr val="E39F3A">
                  <a:shade val="67500"/>
                  <a:satMod val="115000"/>
                </a:srgbClr>
              </a:gs>
              <a:gs pos="100000">
                <a:srgbClr val="E39F3A">
                  <a:shade val="100000"/>
                  <a:satMod val="115000"/>
                </a:srgbClr>
              </a:gs>
            </a:gsLst>
            <a:lin ang="81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7705274" y="4184749"/>
            <a:ext cx="1676400" cy="907414"/>
          </a:xfrm>
          <a:custGeom>
            <a:avLst/>
            <a:gdLst>
              <a:gd name="T0" fmla="*/ 0 w 1056"/>
              <a:gd name="T1" fmla="*/ 0 h 580"/>
              <a:gd name="T2" fmla="*/ 1056 w 1056"/>
              <a:gd name="T3" fmla="*/ 0 h 580"/>
              <a:gd name="T4" fmla="*/ 1056 w 1056"/>
              <a:gd name="T5" fmla="*/ 389 h 580"/>
              <a:gd name="T6" fmla="*/ 0 w 1056"/>
              <a:gd name="T7" fmla="*/ 580 h 580"/>
              <a:gd name="T8" fmla="*/ 0 w 1056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580">
                <a:moveTo>
                  <a:pt x="0" y="0"/>
                </a:moveTo>
                <a:lnTo>
                  <a:pt x="1056" y="0"/>
                </a:lnTo>
                <a:lnTo>
                  <a:pt x="1056" y="389"/>
                </a:lnTo>
                <a:lnTo>
                  <a:pt x="0" y="580"/>
                </a:lnTo>
                <a:lnTo>
                  <a:pt x="0" y="0"/>
                </a:lnTo>
                <a:close/>
              </a:path>
            </a:pathLst>
          </a:custGeom>
          <a:solidFill>
            <a:srgbClr val="E39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6946449" y="1113622"/>
            <a:ext cx="758825" cy="1271945"/>
          </a:xfrm>
          <a:custGeom>
            <a:avLst/>
            <a:gdLst>
              <a:gd name="T0" fmla="*/ 478 w 478"/>
              <a:gd name="T1" fmla="*/ 0 h 813"/>
              <a:gd name="T2" fmla="*/ 478 w 478"/>
              <a:gd name="T3" fmla="*/ 667 h 813"/>
              <a:gd name="T4" fmla="*/ 0 w 478"/>
              <a:gd name="T5" fmla="*/ 813 h 813"/>
              <a:gd name="T6" fmla="*/ 0 w 478"/>
              <a:gd name="T7" fmla="*/ 197 h 813"/>
              <a:gd name="T8" fmla="*/ 478 w 478"/>
              <a:gd name="T9" fmla="*/ 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813">
                <a:moveTo>
                  <a:pt x="478" y="0"/>
                </a:moveTo>
                <a:lnTo>
                  <a:pt x="478" y="667"/>
                </a:lnTo>
                <a:lnTo>
                  <a:pt x="0" y="813"/>
                </a:lnTo>
                <a:lnTo>
                  <a:pt x="0" y="197"/>
                </a:lnTo>
                <a:lnTo>
                  <a:pt x="478" y="0"/>
                </a:lnTo>
                <a:close/>
              </a:path>
            </a:pathLst>
          </a:custGeom>
          <a:gradFill flip="none" rotWithShape="1">
            <a:gsLst>
              <a:gs pos="0">
                <a:srgbClr val="44AAA0">
                  <a:shade val="30000"/>
                  <a:satMod val="115000"/>
                </a:srgbClr>
              </a:gs>
              <a:gs pos="50000">
                <a:srgbClr val="44AAA0">
                  <a:shade val="67500"/>
                  <a:satMod val="115000"/>
                </a:srgbClr>
              </a:gs>
              <a:gs pos="100000">
                <a:srgbClr val="44AAA0">
                  <a:shade val="100000"/>
                  <a:satMod val="115000"/>
                </a:srgb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7705274" y="1113622"/>
            <a:ext cx="1676400" cy="1749119"/>
          </a:xfrm>
          <a:custGeom>
            <a:avLst/>
            <a:gdLst>
              <a:gd name="T0" fmla="*/ 0 w 1056"/>
              <a:gd name="T1" fmla="*/ 0 h 1118"/>
              <a:gd name="T2" fmla="*/ 1056 w 1056"/>
              <a:gd name="T3" fmla="*/ 682 h 1118"/>
              <a:gd name="T4" fmla="*/ 1056 w 1056"/>
              <a:gd name="T5" fmla="*/ 1118 h 1118"/>
              <a:gd name="T6" fmla="*/ 0 w 1056"/>
              <a:gd name="T7" fmla="*/ 667 h 1118"/>
              <a:gd name="T8" fmla="*/ 0 w 1056"/>
              <a:gd name="T9" fmla="*/ 0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1118">
                <a:moveTo>
                  <a:pt x="0" y="0"/>
                </a:moveTo>
                <a:lnTo>
                  <a:pt x="1056" y="682"/>
                </a:lnTo>
                <a:lnTo>
                  <a:pt x="1056" y="1118"/>
                </a:lnTo>
                <a:lnTo>
                  <a:pt x="0" y="667"/>
                </a:lnTo>
                <a:lnTo>
                  <a:pt x="0" y="0"/>
                </a:lnTo>
                <a:close/>
              </a:path>
            </a:pathLst>
          </a:custGeom>
          <a:solidFill>
            <a:srgbClr val="44AA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6937022" y="2147721"/>
            <a:ext cx="2435225" cy="705593"/>
          </a:xfrm>
          <a:custGeom>
            <a:avLst/>
            <a:gdLst>
              <a:gd name="T0" fmla="*/ 478 w 1534"/>
              <a:gd name="T1" fmla="*/ 0 h 451"/>
              <a:gd name="T2" fmla="*/ 1534 w 1534"/>
              <a:gd name="T3" fmla="*/ 451 h 451"/>
              <a:gd name="T4" fmla="*/ 1048 w 1534"/>
              <a:gd name="T5" fmla="*/ 451 h 451"/>
              <a:gd name="T6" fmla="*/ 0 w 1534"/>
              <a:gd name="T7" fmla="*/ 146 h 451"/>
              <a:gd name="T8" fmla="*/ 478 w 1534"/>
              <a:gd name="T9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4" h="451">
                <a:moveTo>
                  <a:pt x="478" y="0"/>
                </a:moveTo>
                <a:lnTo>
                  <a:pt x="1534" y="451"/>
                </a:lnTo>
                <a:lnTo>
                  <a:pt x="1048" y="451"/>
                </a:lnTo>
                <a:lnTo>
                  <a:pt x="0" y="146"/>
                </a:lnTo>
                <a:lnTo>
                  <a:pt x="478" y="0"/>
                </a:lnTo>
                <a:close/>
              </a:path>
            </a:pathLst>
          </a:custGeom>
          <a:gradFill flip="none" rotWithShape="1">
            <a:gsLst>
              <a:gs pos="0">
                <a:srgbClr val="44AAA0">
                  <a:shade val="30000"/>
                  <a:satMod val="115000"/>
                </a:srgbClr>
              </a:gs>
              <a:gs pos="50000">
                <a:srgbClr val="44AAA0">
                  <a:shade val="67500"/>
                  <a:satMod val="115000"/>
                </a:srgbClr>
              </a:gs>
              <a:gs pos="100000">
                <a:srgbClr val="44AAA0">
                  <a:shade val="100000"/>
                  <a:satMod val="115000"/>
                </a:srgb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6946449" y="2983168"/>
            <a:ext cx="2435225" cy="428675"/>
          </a:xfrm>
          <a:custGeom>
            <a:avLst/>
            <a:gdLst>
              <a:gd name="T0" fmla="*/ 478 w 1534"/>
              <a:gd name="T1" fmla="*/ 0 h 274"/>
              <a:gd name="T2" fmla="*/ 1534 w 1534"/>
              <a:gd name="T3" fmla="*/ 269 h 274"/>
              <a:gd name="T4" fmla="*/ 1065 w 1534"/>
              <a:gd name="T5" fmla="*/ 274 h 274"/>
              <a:gd name="T6" fmla="*/ 0 w 1534"/>
              <a:gd name="T7" fmla="*/ 100 h 274"/>
              <a:gd name="T8" fmla="*/ 478 w 1534"/>
              <a:gd name="T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4" h="274">
                <a:moveTo>
                  <a:pt x="478" y="0"/>
                </a:moveTo>
                <a:lnTo>
                  <a:pt x="1534" y="269"/>
                </a:lnTo>
                <a:lnTo>
                  <a:pt x="1065" y="274"/>
                </a:lnTo>
                <a:lnTo>
                  <a:pt x="0" y="100"/>
                </a:lnTo>
                <a:lnTo>
                  <a:pt x="478" y="0"/>
                </a:lnTo>
                <a:close/>
              </a:path>
            </a:pathLst>
          </a:custGeom>
          <a:gradFill flip="none" rotWithShape="1">
            <a:gsLst>
              <a:gs pos="0">
                <a:srgbClr val="BF5F47">
                  <a:shade val="30000"/>
                  <a:satMod val="115000"/>
                </a:srgbClr>
              </a:gs>
              <a:gs pos="50000">
                <a:srgbClr val="BF5F47">
                  <a:shade val="67500"/>
                  <a:satMod val="115000"/>
                </a:srgbClr>
              </a:gs>
              <a:gs pos="100000">
                <a:srgbClr val="BF5F47">
                  <a:shade val="100000"/>
                  <a:satMod val="115000"/>
                </a:srgbClr>
              </a:gs>
            </a:gsLst>
            <a:lin ang="81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946449" y="2257276"/>
            <a:ext cx="758825" cy="891769"/>
          </a:xfrm>
          <a:custGeom>
            <a:avLst/>
            <a:gdLst>
              <a:gd name="T0" fmla="*/ 478 w 478"/>
              <a:gd name="T1" fmla="*/ 0 h 570"/>
              <a:gd name="T2" fmla="*/ 478 w 478"/>
              <a:gd name="T3" fmla="*/ 470 h 570"/>
              <a:gd name="T4" fmla="*/ 0 w 478"/>
              <a:gd name="T5" fmla="*/ 570 h 570"/>
              <a:gd name="T6" fmla="*/ 0 w 478"/>
              <a:gd name="T7" fmla="*/ 129 h 570"/>
              <a:gd name="T8" fmla="*/ 478 w 478"/>
              <a:gd name="T9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570">
                <a:moveTo>
                  <a:pt x="478" y="0"/>
                </a:moveTo>
                <a:lnTo>
                  <a:pt x="478" y="470"/>
                </a:lnTo>
                <a:lnTo>
                  <a:pt x="0" y="570"/>
                </a:lnTo>
                <a:lnTo>
                  <a:pt x="0" y="129"/>
                </a:lnTo>
                <a:lnTo>
                  <a:pt x="478" y="0"/>
                </a:lnTo>
                <a:close/>
              </a:path>
            </a:pathLst>
          </a:custGeom>
          <a:gradFill flip="none" rotWithShape="1">
            <a:gsLst>
              <a:gs pos="0">
                <a:srgbClr val="BF5F47">
                  <a:shade val="30000"/>
                  <a:satMod val="115000"/>
                </a:srgbClr>
              </a:gs>
              <a:gs pos="50000">
                <a:srgbClr val="BF5F47">
                  <a:shade val="67500"/>
                  <a:satMod val="115000"/>
                </a:srgbClr>
              </a:gs>
              <a:gs pos="100000">
                <a:srgbClr val="BF5F47">
                  <a:shade val="100000"/>
                  <a:satMod val="115000"/>
                </a:srgb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7705274" y="2257276"/>
            <a:ext cx="1676400" cy="1156171"/>
          </a:xfrm>
          <a:custGeom>
            <a:avLst/>
            <a:gdLst>
              <a:gd name="T0" fmla="*/ 0 w 1056"/>
              <a:gd name="T1" fmla="*/ 0 h 739"/>
              <a:gd name="T2" fmla="*/ 1056 w 1056"/>
              <a:gd name="T3" fmla="*/ 430 h 739"/>
              <a:gd name="T4" fmla="*/ 1056 w 1056"/>
              <a:gd name="T5" fmla="*/ 739 h 739"/>
              <a:gd name="T6" fmla="*/ 0 w 1056"/>
              <a:gd name="T7" fmla="*/ 470 h 739"/>
              <a:gd name="T8" fmla="*/ 0 w 1056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739">
                <a:moveTo>
                  <a:pt x="0" y="0"/>
                </a:moveTo>
                <a:lnTo>
                  <a:pt x="1056" y="430"/>
                </a:lnTo>
                <a:lnTo>
                  <a:pt x="1056" y="739"/>
                </a:lnTo>
                <a:lnTo>
                  <a:pt x="0" y="470"/>
                </a:lnTo>
                <a:lnTo>
                  <a:pt x="0" y="0"/>
                </a:lnTo>
                <a:close/>
              </a:path>
            </a:pathLst>
          </a:custGeom>
          <a:solidFill>
            <a:srgbClr val="BF5F4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6946449" y="3097417"/>
            <a:ext cx="758825" cy="1007543"/>
          </a:xfrm>
          <a:custGeom>
            <a:avLst/>
            <a:gdLst>
              <a:gd name="T0" fmla="*/ 478 w 478"/>
              <a:gd name="T1" fmla="*/ 0 h 644"/>
              <a:gd name="T2" fmla="*/ 478 w 478"/>
              <a:gd name="T3" fmla="*/ 634 h 644"/>
              <a:gd name="T4" fmla="*/ 0 w 478"/>
              <a:gd name="T5" fmla="*/ 644 h 644"/>
              <a:gd name="T6" fmla="*/ 0 w 478"/>
              <a:gd name="T7" fmla="*/ 70 h 644"/>
              <a:gd name="T8" fmla="*/ 478 w 478"/>
              <a:gd name="T9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644">
                <a:moveTo>
                  <a:pt x="478" y="0"/>
                </a:moveTo>
                <a:lnTo>
                  <a:pt x="478" y="634"/>
                </a:lnTo>
                <a:lnTo>
                  <a:pt x="0" y="644"/>
                </a:lnTo>
                <a:lnTo>
                  <a:pt x="0" y="70"/>
                </a:lnTo>
                <a:lnTo>
                  <a:pt x="478" y="0"/>
                </a:lnTo>
                <a:close/>
              </a:path>
            </a:pathLst>
          </a:custGeom>
          <a:gradFill flip="none" rotWithShape="1">
            <a:gsLst>
              <a:gs pos="0">
                <a:srgbClr val="193E5C">
                  <a:shade val="30000"/>
                  <a:satMod val="115000"/>
                </a:srgbClr>
              </a:gs>
              <a:gs pos="50000">
                <a:srgbClr val="193E5C">
                  <a:shade val="67500"/>
                  <a:satMod val="115000"/>
                </a:srgbClr>
              </a:gs>
              <a:gs pos="100000">
                <a:srgbClr val="193E5C">
                  <a:shade val="100000"/>
                  <a:satMod val="115000"/>
                </a:srgbClr>
              </a:gs>
            </a:gsLst>
            <a:lin ang="81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7705274" y="3097417"/>
            <a:ext cx="1676400" cy="1056043"/>
          </a:xfrm>
          <a:custGeom>
            <a:avLst/>
            <a:gdLst>
              <a:gd name="T0" fmla="*/ 0 w 1056"/>
              <a:gd name="T1" fmla="*/ 0 h 675"/>
              <a:gd name="T2" fmla="*/ 1056 w 1056"/>
              <a:gd name="T3" fmla="*/ 235 h 675"/>
              <a:gd name="T4" fmla="*/ 1056 w 1056"/>
              <a:gd name="T5" fmla="*/ 675 h 675"/>
              <a:gd name="T6" fmla="*/ 0 w 1056"/>
              <a:gd name="T7" fmla="*/ 634 h 675"/>
              <a:gd name="T8" fmla="*/ 0 w 1056"/>
              <a:gd name="T9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675">
                <a:moveTo>
                  <a:pt x="0" y="0"/>
                </a:moveTo>
                <a:lnTo>
                  <a:pt x="1056" y="235"/>
                </a:lnTo>
                <a:lnTo>
                  <a:pt x="1056" y="675"/>
                </a:lnTo>
                <a:lnTo>
                  <a:pt x="0" y="634"/>
                </a:lnTo>
                <a:lnTo>
                  <a:pt x="0" y="0"/>
                </a:lnTo>
                <a:close/>
              </a:path>
            </a:pathLst>
          </a:custGeom>
          <a:solidFill>
            <a:srgbClr val="193E5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6946449" y="4062677"/>
            <a:ext cx="2435225" cy="81354"/>
          </a:xfrm>
          <a:custGeom>
            <a:avLst/>
            <a:gdLst>
              <a:gd name="T0" fmla="*/ 478 w 1534"/>
              <a:gd name="T1" fmla="*/ 0 h 52"/>
              <a:gd name="T2" fmla="*/ 1534 w 1534"/>
              <a:gd name="T3" fmla="*/ 52 h 52"/>
              <a:gd name="T4" fmla="*/ 1228 w 1534"/>
              <a:gd name="T5" fmla="*/ 52 h 52"/>
              <a:gd name="T6" fmla="*/ 0 w 1534"/>
              <a:gd name="T7" fmla="*/ 21 h 52"/>
              <a:gd name="T8" fmla="*/ 478 w 153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4" h="52">
                <a:moveTo>
                  <a:pt x="478" y="0"/>
                </a:moveTo>
                <a:lnTo>
                  <a:pt x="1534" y="52"/>
                </a:lnTo>
                <a:lnTo>
                  <a:pt x="1228" y="52"/>
                </a:lnTo>
                <a:lnTo>
                  <a:pt x="0" y="21"/>
                </a:lnTo>
                <a:lnTo>
                  <a:pt x="478" y="0"/>
                </a:lnTo>
                <a:close/>
              </a:path>
            </a:pathLst>
          </a:custGeom>
          <a:gradFill flip="none" rotWithShape="1">
            <a:gsLst>
              <a:gs pos="0">
                <a:srgbClr val="193E5C">
                  <a:shade val="30000"/>
                  <a:satMod val="115000"/>
                </a:srgbClr>
              </a:gs>
              <a:gs pos="50000">
                <a:srgbClr val="193E5C">
                  <a:shade val="67500"/>
                  <a:satMod val="115000"/>
                </a:srgbClr>
              </a:gs>
              <a:gs pos="100000">
                <a:srgbClr val="193E5C">
                  <a:shade val="100000"/>
                  <a:satMod val="115000"/>
                </a:srgb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907395" y="1600093"/>
            <a:ext cx="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40978" y="2457906"/>
            <a:ext cx="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40978" y="3320548"/>
            <a:ext cx="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40978" y="4261843"/>
            <a:ext cx="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40978" y="5166601"/>
            <a:ext cx="6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8" name="Content Placeholder 4"/>
          <p:cNvSpPr txBox="1">
            <a:spLocks/>
          </p:cNvSpPr>
          <p:nvPr/>
        </p:nvSpPr>
        <p:spPr>
          <a:xfrm>
            <a:off x="3638605" y="1537818"/>
            <a:ext cx="31242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IPOs</a:t>
            </a:r>
          </a:p>
        </p:txBody>
      </p:sp>
      <p:sp>
        <p:nvSpPr>
          <p:cNvPr id="69" name="Content Placeholder 4"/>
          <p:cNvSpPr txBox="1">
            <a:spLocks/>
          </p:cNvSpPr>
          <p:nvPr/>
        </p:nvSpPr>
        <p:spPr>
          <a:xfrm>
            <a:off x="3609524" y="2493088"/>
            <a:ext cx="31242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Bankers</a:t>
            </a:r>
          </a:p>
        </p:txBody>
      </p:sp>
      <p:sp>
        <p:nvSpPr>
          <p:cNvPr id="70" name="Content Placeholder 4"/>
          <p:cNvSpPr txBox="1">
            <a:spLocks/>
          </p:cNvSpPr>
          <p:nvPr/>
        </p:nvSpPr>
        <p:spPr>
          <a:xfrm>
            <a:off x="3712711" y="3347848"/>
            <a:ext cx="3124200" cy="6096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DRHP and Listing Timeline</a:t>
            </a:r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3609524" y="4297025"/>
            <a:ext cx="31242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on listing</a:t>
            </a:r>
          </a:p>
        </p:txBody>
      </p:sp>
      <p:sp>
        <p:nvSpPr>
          <p:cNvPr id="72" name="Content Placeholder 4"/>
          <p:cNvSpPr txBox="1">
            <a:spLocks/>
          </p:cNvSpPr>
          <p:nvPr/>
        </p:nvSpPr>
        <p:spPr>
          <a:xfrm>
            <a:off x="3684642" y="5174924"/>
            <a:ext cx="31242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Investors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532B5D-4760-598A-8FD4-7130B82CE92E}"/>
              </a:ext>
            </a:extLst>
          </p:cNvPr>
          <p:cNvSpPr txBox="1">
            <a:spLocks/>
          </p:cNvSpPr>
          <p:nvPr/>
        </p:nvSpPr>
        <p:spPr>
          <a:xfrm>
            <a:off x="4805157" y="498457"/>
            <a:ext cx="2235739" cy="558400"/>
          </a:xfrm>
          <a:prstGeom prst="rect">
            <a:avLst/>
          </a:prstGeom>
        </p:spPr>
        <p:txBody>
          <a:bodyPr vert="horz" wrap="square" lIns="15240" tIns="7620" rIns="15240" bIns="76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F574D2-2D80-BF67-3B9C-27D5EE7C1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699" y="4407564"/>
            <a:ext cx="1093167" cy="1941038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6C34B3F-149E-A595-0B56-C50483E0BB8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CA7A4A1-E753-E8E5-2ECB-1D84B3E9A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54" name="Half Frame 53">
              <a:extLst>
                <a:ext uri="{FF2B5EF4-FFF2-40B4-BE49-F238E27FC236}">
                  <a16:creationId xmlns:a16="http://schemas.microsoft.com/office/drawing/2014/main" id="{EB2B5ED6-9CFE-00B4-3F8A-5D8C1C8EB8DD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Half Frame 54">
              <a:extLst>
                <a:ext uri="{FF2B5EF4-FFF2-40B4-BE49-F238E27FC236}">
                  <a16:creationId xmlns:a16="http://schemas.microsoft.com/office/drawing/2014/main" id="{9DCBF8C5-F0FD-D93F-2026-04E86962BA0D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63E594C-975D-A50C-E8BE-4B86A00C9FBF}"/>
              </a:ext>
            </a:extLst>
          </p:cNvPr>
          <p:cNvGrpSpPr/>
          <p:nvPr/>
        </p:nvGrpSpPr>
        <p:grpSpPr>
          <a:xfrm>
            <a:off x="7066468" y="1376933"/>
            <a:ext cx="504725" cy="769441"/>
            <a:chOff x="9473816" y="716140"/>
            <a:chExt cx="504725" cy="76944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B3F7947-59FA-BECC-C0A2-47A9BDC6C59F}"/>
                </a:ext>
              </a:extLst>
            </p:cNvPr>
            <p:cNvSpPr/>
            <p:nvPr/>
          </p:nvSpPr>
          <p:spPr>
            <a:xfrm>
              <a:off x="9500627" y="871858"/>
              <a:ext cx="451103" cy="458005"/>
            </a:xfrm>
            <a:prstGeom prst="ellipse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9C48DE-1A2D-4539-B4E8-17ADEF68F7F4}"/>
                </a:ext>
              </a:extLst>
            </p:cNvPr>
            <p:cNvSpPr txBox="1"/>
            <p:nvPr/>
          </p:nvSpPr>
          <p:spPr>
            <a:xfrm>
              <a:off x="9473816" y="716140"/>
              <a:ext cx="5047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I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1B04D78-B47D-1476-BD1D-0CD3CEC717F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6065" y="2455380"/>
            <a:ext cx="449716" cy="44971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DEB0A80-5964-A718-8169-1E643DD65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94535">
            <a:off x="6986385" y="4457326"/>
            <a:ext cx="701612" cy="40006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045F999-649B-E4D9-E76F-6C078206AC5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0018" y="5262767"/>
            <a:ext cx="697626" cy="697626"/>
          </a:xfrm>
          <a:prstGeom prst="rect">
            <a:avLst/>
          </a:prstGeom>
        </p:spPr>
      </p:pic>
      <p:sp>
        <p:nvSpPr>
          <p:cNvPr id="111" name="Freeform 18">
            <a:extLst>
              <a:ext uri="{FF2B5EF4-FFF2-40B4-BE49-F238E27FC236}">
                <a16:creationId xmlns:a16="http://schemas.microsoft.com/office/drawing/2014/main" id="{00CE7FCC-8C2A-BB22-EE6A-E6421E144D0F}"/>
              </a:ext>
            </a:extLst>
          </p:cNvPr>
          <p:cNvSpPr>
            <a:spLocks noEditPoints="1"/>
          </p:cNvSpPr>
          <p:nvPr/>
        </p:nvSpPr>
        <p:spPr bwMode="auto">
          <a:xfrm>
            <a:off x="7141699" y="3332180"/>
            <a:ext cx="454037" cy="509869"/>
          </a:xfrm>
          <a:custGeom>
            <a:avLst/>
            <a:gdLst>
              <a:gd name="T0" fmla="*/ 1665 w 3066"/>
              <a:gd name="T1" fmla="*/ 2944 h 3340"/>
              <a:gd name="T2" fmla="*/ 2311 w 3066"/>
              <a:gd name="T3" fmla="*/ 1714 h 3340"/>
              <a:gd name="T4" fmla="*/ 1514 w 3066"/>
              <a:gd name="T5" fmla="*/ 2533 h 3340"/>
              <a:gd name="T6" fmla="*/ 1546 w 3066"/>
              <a:gd name="T7" fmla="*/ 2565 h 3340"/>
              <a:gd name="T8" fmla="*/ 2364 w 3066"/>
              <a:gd name="T9" fmla="*/ 1768 h 3340"/>
              <a:gd name="T10" fmla="*/ 2371 w 3066"/>
              <a:gd name="T11" fmla="*/ 1724 h 3340"/>
              <a:gd name="T12" fmla="*/ 2332 w 3066"/>
              <a:gd name="T13" fmla="*/ 1703 h 3340"/>
              <a:gd name="T14" fmla="*/ 1790 w 3066"/>
              <a:gd name="T15" fmla="*/ 2982 h 3340"/>
              <a:gd name="T16" fmla="*/ 1754 w 3066"/>
              <a:gd name="T17" fmla="*/ 3002 h 3340"/>
              <a:gd name="T18" fmla="*/ 1188 w 3066"/>
              <a:gd name="T19" fmla="*/ 3162 h 3340"/>
              <a:gd name="T20" fmla="*/ 1348 w 3066"/>
              <a:gd name="T21" fmla="*/ 2596 h 3340"/>
              <a:gd name="T22" fmla="*/ 1361 w 3066"/>
              <a:gd name="T23" fmla="*/ 2567 h 3340"/>
              <a:gd name="T24" fmla="*/ 2686 w 3066"/>
              <a:gd name="T25" fmla="*/ 1284 h 3340"/>
              <a:gd name="T26" fmla="*/ 2763 w 3066"/>
              <a:gd name="T27" fmla="*/ 1310 h 3340"/>
              <a:gd name="T28" fmla="*/ 3065 w 3066"/>
              <a:gd name="T29" fmla="*/ 1642 h 3340"/>
              <a:gd name="T30" fmla="*/ 3042 w 3066"/>
              <a:gd name="T31" fmla="*/ 1728 h 3340"/>
              <a:gd name="T32" fmla="*/ 2603 w 3066"/>
              <a:gd name="T33" fmla="*/ 1324 h 3340"/>
              <a:gd name="T34" fmla="*/ 2686 w 3066"/>
              <a:gd name="T35" fmla="*/ 1284 h 3340"/>
              <a:gd name="T36" fmla="*/ 505 w 3066"/>
              <a:gd name="T37" fmla="*/ 1686 h 3340"/>
              <a:gd name="T38" fmla="*/ 142 w 3066"/>
              <a:gd name="T39" fmla="*/ 222 h 3340"/>
              <a:gd name="T40" fmla="*/ 577 w 3066"/>
              <a:gd name="T41" fmla="*/ 313 h 3340"/>
              <a:gd name="T42" fmla="*/ 601 w 3066"/>
              <a:gd name="T43" fmla="*/ 694 h 3340"/>
              <a:gd name="T44" fmla="*/ 1772 w 3066"/>
              <a:gd name="T45" fmla="*/ 718 h 3340"/>
              <a:gd name="T46" fmla="*/ 1842 w 3066"/>
              <a:gd name="T47" fmla="*/ 677 h 3340"/>
              <a:gd name="T48" fmla="*/ 1852 w 3066"/>
              <a:gd name="T49" fmla="*/ 304 h 3340"/>
              <a:gd name="T50" fmla="*/ 2317 w 3066"/>
              <a:gd name="T51" fmla="*/ 225 h 3340"/>
              <a:gd name="T52" fmla="*/ 2405 w 3066"/>
              <a:gd name="T53" fmla="*/ 285 h 3340"/>
              <a:gd name="T54" fmla="*/ 2429 w 3066"/>
              <a:gd name="T55" fmla="*/ 1326 h 3340"/>
              <a:gd name="T56" fmla="*/ 2298 w 3066"/>
              <a:gd name="T57" fmla="*/ 347 h 3340"/>
              <a:gd name="T58" fmla="*/ 1971 w 3066"/>
              <a:gd name="T59" fmla="*/ 669 h 3340"/>
              <a:gd name="T60" fmla="*/ 1915 w 3066"/>
              <a:gd name="T61" fmla="*/ 780 h 3340"/>
              <a:gd name="T62" fmla="*/ 1805 w 3066"/>
              <a:gd name="T63" fmla="*/ 837 h 3340"/>
              <a:gd name="T64" fmla="*/ 595 w 3066"/>
              <a:gd name="T65" fmla="*/ 829 h 3340"/>
              <a:gd name="T66" fmla="*/ 495 w 3066"/>
              <a:gd name="T67" fmla="*/ 757 h 3340"/>
              <a:gd name="T68" fmla="*/ 455 w 3066"/>
              <a:gd name="T69" fmla="*/ 637 h 3340"/>
              <a:gd name="T70" fmla="*/ 125 w 3066"/>
              <a:gd name="T71" fmla="*/ 354 h 3340"/>
              <a:gd name="T72" fmla="*/ 132 w 3066"/>
              <a:gd name="T73" fmla="*/ 3216 h 3340"/>
              <a:gd name="T74" fmla="*/ 2305 w 3066"/>
              <a:gd name="T75" fmla="*/ 3208 h 3340"/>
              <a:gd name="T76" fmla="*/ 2429 w 3066"/>
              <a:gd name="T77" fmla="*/ 3198 h 3340"/>
              <a:gd name="T78" fmla="*/ 2388 w 3066"/>
              <a:gd name="T79" fmla="*/ 3299 h 3340"/>
              <a:gd name="T80" fmla="*/ 2288 w 3066"/>
              <a:gd name="T81" fmla="*/ 3340 h 3340"/>
              <a:gd name="T82" fmla="*/ 63 w 3066"/>
              <a:gd name="T83" fmla="*/ 3316 h 3340"/>
              <a:gd name="T84" fmla="*/ 3 w 3066"/>
              <a:gd name="T85" fmla="*/ 3227 h 3340"/>
              <a:gd name="T86" fmla="*/ 11 w 3066"/>
              <a:gd name="T87" fmla="*/ 308 h 3340"/>
              <a:gd name="T88" fmla="*/ 87 w 3066"/>
              <a:gd name="T89" fmla="*/ 233 h 3340"/>
              <a:gd name="T90" fmla="*/ 1214 w 3066"/>
              <a:gd name="T91" fmla="*/ 0 h 3340"/>
              <a:gd name="T92" fmla="*/ 1346 w 3066"/>
              <a:gd name="T93" fmla="*/ 41 h 3340"/>
              <a:gd name="T94" fmla="*/ 1426 w 3066"/>
              <a:gd name="T95" fmla="*/ 147 h 3340"/>
              <a:gd name="T96" fmla="*/ 1724 w 3066"/>
              <a:gd name="T97" fmla="*/ 217 h 3340"/>
              <a:gd name="T98" fmla="*/ 1774 w 3066"/>
              <a:gd name="T99" fmla="*/ 266 h 3340"/>
              <a:gd name="T100" fmla="*/ 1766 w 3066"/>
              <a:gd name="T101" fmla="*/ 606 h 3340"/>
              <a:gd name="T102" fmla="*/ 1705 w 3066"/>
              <a:gd name="T103" fmla="*/ 641 h 3340"/>
              <a:gd name="T104" fmla="*/ 675 w 3066"/>
              <a:gd name="T105" fmla="*/ 621 h 3340"/>
              <a:gd name="T106" fmla="*/ 653 w 3066"/>
              <a:gd name="T107" fmla="*/ 286 h 3340"/>
              <a:gd name="T108" fmla="*/ 689 w 3066"/>
              <a:gd name="T109" fmla="*/ 224 h 3340"/>
              <a:gd name="T110" fmla="*/ 992 w 3066"/>
              <a:gd name="T111" fmla="*/ 180 h 3340"/>
              <a:gd name="T112" fmla="*/ 1055 w 3066"/>
              <a:gd name="T113" fmla="*/ 63 h 3340"/>
              <a:gd name="T114" fmla="*/ 1177 w 3066"/>
              <a:gd name="T115" fmla="*/ 3 h 3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6" h="3340">
                <a:moveTo>
                  <a:pt x="1406" y="2685"/>
                </a:moveTo>
                <a:lnTo>
                  <a:pt x="1336" y="2904"/>
                </a:lnTo>
                <a:lnTo>
                  <a:pt x="1446" y="3015"/>
                </a:lnTo>
                <a:lnTo>
                  <a:pt x="1665" y="2944"/>
                </a:lnTo>
                <a:lnTo>
                  <a:pt x="1406" y="2685"/>
                </a:lnTo>
                <a:close/>
                <a:moveTo>
                  <a:pt x="2332" y="1703"/>
                </a:moveTo>
                <a:lnTo>
                  <a:pt x="2321" y="1706"/>
                </a:lnTo>
                <a:lnTo>
                  <a:pt x="2311" y="1714"/>
                </a:lnTo>
                <a:lnTo>
                  <a:pt x="1524" y="2500"/>
                </a:lnTo>
                <a:lnTo>
                  <a:pt x="1517" y="2510"/>
                </a:lnTo>
                <a:lnTo>
                  <a:pt x="1514" y="2522"/>
                </a:lnTo>
                <a:lnTo>
                  <a:pt x="1514" y="2533"/>
                </a:lnTo>
                <a:lnTo>
                  <a:pt x="1517" y="2544"/>
                </a:lnTo>
                <a:lnTo>
                  <a:pt x="1524" y="2555"/>
                </a:lnTo>
                <a:lnTo>
                  <a:pt x="1535" y="2562"/>
                </a:lnTo>
                <a:lnTo>
                  <a:pt x="1546" y="2565"/>
                </a:lnTo>
                <a:lnTo>
                  <a:pt x="1557" y="2565"/>
                </a:lnTo>
                <a:lnTo>
                  <a:pt x="1569" y="2562"/>
                </a:lnTo>
                <a:lnTo>
                  <a:pt x="1579" y="2555"/>
                </a:lnTo>
                <a:lnTo>
                  <a:pt x="2364" y="1768"/>
                </a:lnTo>
                <a:lnTo>
                  <a:pt x="2371" y="1758"/>
                </a:lnTo>
                <a:lnTo>
                  <a:pt x="2375" y="1747"/>
                </a:lnTo>
                <a:lnTo>
                  <a:pt x="2375" y="1735"/>
                </a:lnTo>
                <a:lnTo>
                  <a:pt x="2371" y="1724"/>
                </a:lnTo>
                <a:lnTo>
                  <a:pt x="2364" y="1714"/>
                </a:lnTo>
                <a:lnTo>
                  <a:pt x="2355" y="1706"/>
                </a:lnTo>
                <a:lnTo>
                  <a:pt x="2344" y="1703"/>
                </a:lnTo>
                <a:lnTo>
                  <a:pt x="2332" y="1703"/>
                </a:lnTo>
                <a:close/>
                <a:moveTo>
                  <a:pt x="2381" y="1545"/>
                </a:moveTo>
                <a:lnTo>
                  <a:pt x="2803" y="1969"/>
                </a:lnTo>
                <a:lnTo>
                  <a:pt x="1795" y="2977"/>
                </a:lnTo>
                <a:lnTo>
                  <a:pt x="1790" y="2982"/>
                </a:lnTo>
                <a:lnTo>
                  <a:pt x="1783" y="2989"/>
                </a:lnTo>
                <a:lnTo>
                  <a:pt x="1773" y="2995"/>
                </a:lnTo>
                <a:lnTo>
                  <a:pt x="1760" y="2999"/>
                </a:lnTo>
                <a:lnTo>
                  <a:pt x="1754" y="3002"/>
                </a:lnTo>
                <a:lnTo>
                  <a:pt x="1227" y="3169"/>
                </a:lnTo>
                <a:lnTo>
                  <a:pt x="1213" y="3172"/>
                </a:lnTo>
                <a:lnTo>
                  <a:pt x="1200" y="3169"/>
                </a:lnTo>
                <a:lnTo>
                  <a:pt x="1188" y="3162"/>
                </a:lnTo>
                <a:lnTo>
                  <a:pt x="1181" y="3151"/>
                </a:lnTo>
                <a:lnTo>
                  <a:pt x="1178" y="3137"/>
                </a:lnTo>
                <a:lnTo>
                  <a:pt x="1180" y="3123"/>
                </a:lnTo>
                <a:lnTo>
                  <a:pt x="1348" y="2596"/>
                </a:lnTo>
                <a:lnTo>
                  <a:pt x="1349" y="2593"/>
                </a:lnTo>
                <a:lnTo>
                  <a:pt x="1351" y="2590"/>
                </a:lnTo>
                <a:lnTo>
                  <a:pt x="1355" y="2577"/>
                </a:lnTo>
                <a:lnTo>
                  <a:pt x="1361" y="2567"/>
                </a:lnTo>
                <a:lnTo>
                  <a:pt x="1368" y="2559"/>
                </a:lnTo>
                <a:lnTo>
                  <a:pt x="1373" y="2555"/>
                </a:lnTo>
                <a:lnTo>
                  <a:pt x="2381" y="1545"/>
                </a:lnTo>
                <a:close/>
                <a:moveTo>
                  <a:pt x="2686" y="1284"/>
                </a:moveTo>
                <a:lnTo>
                  <a:pt x="2707" y="1284"/>
                </a:lnTo>
                <a:lnTo>
                  <a:pt x="2728" y="1289"/>
                </a:lnTo>
                <a:lnTo>
                  <a:pt x="2746" y="1297"/>
                </a:lnTo>
                <a:lnTo>
                  <a:pt x="2763" y="1310"/>
                </a:lnTo>
                <a:lnTo>
                  <a:pt x="3039" y="1586"/>
                </a:lnTo>
                <a:lnTo>
                  <a:pt x="3053" y="1603"/>
                </a:lnTo>
                <a:lnTo>
                  <a:pt x="3061" y="1622"/>
                </a:lnTo>
                <a:lnTo>
                  <a:pt x="3065" y="1642"/>
                </a:lnTo>
                <a:lnTo>
                  <a:pt x="3066" y="1664"/>
                </a:lnTo>
                <a:lnTo>
                  <a:pt x="3062" y="1686"/>
                </a:lnTo>
                <a:lnTo>
                  <a:pt x="3054" y="1707"/>
                </a:lnTo>
                <a:lnTo>
                  <a:pt x="3042" y="1728"/>
                </a:lnTo>
                <a:lnTo>
                  <a:pt x="3026" y="1747"/>
                </a:lnTo>
                <a:lnTo>
                  <a:pt x="2874" y="1898"/>
                </a:lnTo>
                <a:lnTo>
                  <a:pt x="2452" y="1475"/>
                </a:lnTo>
                <a:lnTo>
                  <a:pt x="2603" y="1324"/>
                </a:lnTo>
                <a:lnTo>
                  <a:pt x="2622" y="1307"/>
                </a:lnTo>
                <a:lnTo>
                  <a:pt x="2642" y="1296"/>
                </a:lnTo>
                <a:lnTo>
                  <a:pt x="2664" y="1288"/>
                </a:lnTo>
                <a:lnTo>
                  <a:pt x="2686" y="1284"/>
                </a:lnTo>
                <a:close/>
                <a:moveTo>
                  <a:pt x="1767" y="1192"/>
                </a:moveTo>
                <a:lnTo>
                  <a:pt x="1925" y="1350"/>
                </a:lnTo>
                <a:lnTo>
                  <a:pt x="1047" y="2228"/>
                </a:lnTo>
                <a:lnTo>
                  <a:pt x="505" y="1686"/>
                </a:lnTo>
                <a:lnTo>
                  <a:pt x="663" y="1528"/>
                </a:lnTo>
                <a:lnTo>
                  <a:pt x="1047" y="1912"/>
                </a:lnTo>
                <a:lnTo>
                  <a:pt x="1767" y="1192"/>
                </a:lnTo>
                <a:close/>
                <a:moveTo>
                  <a:pt x="142" y="222"/>
                </a:moveTo>
                <a:lnTo>
                  <a:pt x="596" y="222"/>
                </a:lnTo>
                <a:lnTo>
                  <a:pt x="579" y="296"/>
                </a:lnTo>
                <a:lnTo>
                  <a:pt x="578" y="304"/>
                </a:lnTo>
                <a:lnTo>
                  <a:pt x="577" y="313"/>
                </a:lnTo>
                <a:lnTo>
                  <a:pt x="577" y="637"/>
                </a:lnTo>
                <a:lnTo>
                  <a:pt x="580" y="658"/>
                </a:lnTo>
                <a:lnTo>
                  <a:pt x="588" y="677"/>
                </a:lnTo>
                <a:lnTo>
                  <a:pt x="601" y="694"/>
                </a:lnTo>
                <a:lnTo>
                  <a:pt x="617" y="706"/>
                </a:lnTo>
                <a:lnTo>
                  <a:pt x="637" y="715"/>
                </a:lnTo>
                <a:lnTo>
                  <a:pt x="659" y="718"/>
                </a:lnTo>
                <a:lnTo>
                  <a:pt x="1772" y="718"/>
                </a:lnTo>
                <a:lnTo>
                  <a:pt x="1793" y="715"/>
                </a:lnTo>
                <a:lnTo>
                  <a:pt x="1813" y="706"/>
                </a:lnTo>
                <a:lnTo>
                  <a:pt x="1829" y="694"/>
                </a:lnTo>
                <a:lnTo>
                  <a:pt x="1842" y="677"/>
                </a:lnTo>
                <a:lnTo>
                  <a:pt x="1850" y="658"/>
                </a:lnTo>
                <a:lnTo>
                  <a:pt x="1853" y="637"/>
                </a:lnTo>
                <a:lnTo>
                  <a:pt x="1853" y="313"/>
                </a:lnTo>
                <a:lnTo>
                  <a:pt x="1852" y="304"/>
                </a:lnTo>
                <a:lnTo>
                  <a:pt x="1851" y="296"/>
                </a:lnTo>
                <a:lnTo>
                  <a:pt x="1834" y="222"/>
                </a:lnTo>
                <a:lnTo>
                  <a:pt x="2288" y="222"/>
                </a:lnTo>
                <a:lnTo>
                  <a:pt x="2317" y="225"/>
                </a:lnTo>
                <a:lnTo>
                  <a:pt x="2342" y="233"/>
                </a:lnTo>
                <a:lnTo>
                  <a:pt x="2367" y="247"/>
                </a:lnTo>
                <a:lnTo>
                  <a:pt x="2388" y="263"/>
                </a:lnTo>
                <a:lnTo>
                  <a:pt x="2405" y="285"/>
                </a:lnTo>
                <a:lnTo>
                  <a:pt x="2419" y="308"/>
                </a:lnTo>
                <a:lnTo>
                  <a:pt x="2427" y="335"/>
                </a:lnTo>
                <a:lnTo>
                  <a:pt x="2429" y="364"/>
                </a:lnTo>
                <a:lnTo>
                  <a:pt x="2429" y="1326"/>
                </a:lnTo>
                <a:lnTo>
                  <a:pt x="2307" y="1448"/>
                </a:lnTo>
                <a:lnTo>
                  <a:pt x="2307" y="364"/>
                </a:lnTo>
                <a:lnTo>
                  <a:pt x="2305" y="354"/>
                </a:lnTo>
                <a:lnTo>
                  <a:pt x="2298" y="347"/>
                </a:lnTo>
                <a:lnTo>
                  <a:pt x="2288" y="343"/>
                </a:lnTo>
                <a:lnTo>
                  <a:pt x="1974" y="343"/>
                </a:lnTo>
                <a:lnTo>
                  <a:pt x="1974" y="637"/>
                </a:lnTo>
                <a:lnTo>
                  <a:pt x="1971" y="669"/>
                </a:lnTo>
                <a:lnTo>
                  <a:pt x="1963" y="701"/>
                </a:lnTo>
                <a:lnTo>
                  <a:pt x="1952" y="730"/>
                </a:lnTo>
                <a:lnTo>
                  <a:pt x="1935" y="757"/>
                </a:lnTo>
                <a:lnTo>
                  <a:pt x="1915" y="780"/>
                </a:lnTo>
                <a:lnTo>
                  <a:pt x="1891" y="800"/>
                </a:lnTo>
                <a:lnTo>
                  <a:pt x="1864" y="817"/>
                </a:lnTo>
                <a:lnTo>
                  <a:pt x="1835" y="829"/>
                </a:lnTo>
                <a:lnTo>
                  <a:pt x="1805" y="837"/>
                </a:lnTo>
                <a:lnTo>
                  <a:pt x="1772" y="839"/>
                </a:lnTo>
                <a:lnTo>
                  <a:pt x="659" y="839"/>
                </a:lnTo>
                <a:lnTo>
                  <a:pt x="626" y="837"/>
                </a:lnTo>
                <a:lnTo>
                  <a:pt x="595" y="829"/>
                </a:lnTo>
                <a:lnTo>
                  <a:pt x="565" y="817"/>
                </a:lnTo>
                <a:lnTo>
                  <a:pt x="539" y="800"/>
                </a:lnTo>
                <a:lnTo>
                  <a:pt x="515" y="780"/>
                </a:lnTo>
                <a:lnTo>
                  <a:pt x="495" y="757"/>
                </a:lnTo>
                <a:lnTo>
                  <a:pt x="478" y="730"/>
                </a:lnTo>
                <a:lnTo>
                  <a:pt x="466" y="701"/>
                </a:lnTo>
                <a:lnTo>
                  <a:pt x="459" y="669"/>
                </a:lnTo>
                <a:lnTo>
                  <a:pt x="455" y="637"/>
                </a:lnTo>
                <a:lnTo>
                  <a:pt x="455" y="343"/>
                </a:lnTo>
                <a:lnTo>
                  <a:pt x="142" y="343"/>
                </a:lnTo>
                <a:lnTo>
                  <a:pt x="132" y="347"/>
                </a:lnTo>
                <a:lnTo>
                  <a:pt x="125" y="354"/>
                </a:lnTo>
                <a:lnTo>
                  <a:pt x="122" y="364"/>
                </a:lnTo>
                <a:lnTo>
                  <a:pt x="122" y="3198"/>
                </a:lnTo>
                <a:lnTo>
                  <a:pt x="125" y="3208"/>
                </a:lnTo>
                <a:lnTo>
                  <a:pt x="132" y="3216"/>
                </a:lnTo>
                <a:lnTo>
                  <a:pt x="142" y="3219"/>
                </a:lnTo>
                <a:lnTo>
                  <a:pt x="2288" y="3219"/>
                </a:lnTo>
                <a:lnTo>
                  <a:pt x="2298" y="3216"/>
                </a:lnTo>
                <a:lnTo>
                  <a:pt x="2305" y="3208"/>
                </a:lnTo>
                <a:lnTo>
                  <a:pt x="2308" y="3198"/>
                </a:lnTo>
                <a:lnTo>
                  <a:pt x="2308" y="2672"/>
                </a:lnTo>
                <a:lnTo>
                  <a:pt x="2429" y="2551"/>
                </a:lnTo>
                <a:lnTo>
                  <a:pt x="2429" y="3198"/>
                </a:lnTo>
                <a:lnTo>
                  <a:pt x="2427" y="3227"/>
                </a:lnTo>
                <a:lnTo>
                  <a:pt x="2419" y="3254"/>
                </a:lnTo>
                <a:lnTo>
                  <a:pt x="2405" y="3277"/>
                </a:lnTo>
                <a:lnTo>
                  <a:pt x="2388" y="3299"/>
                </a:lnTo>
                <a:lnTo>
                  <a:pt x="2367" y="3316"/>
                </a:lnTo>
                <a:lnTo>
                  <a:pt x="2342" y="3329"/>
                </a:lnTo>
                <a:lnTo>
                  <a:pt x="2317" y="3337"/>
                </a:lnTo>
                <a:lnTo>
                  <a:pt x="2288" y="3340"/>
                </a:lnTo>
                <a:lnTo>
                  <a:pt x="142" y="3340"/>
                </a:lnTo>
                <a:lnTo>
                  <a:pt x="113" y="3337"/>
                </a:lnTo>
                <a:lnTo>
                  <a:pt x="87" y="3329"/>
                </a:lnTo>
                <a:lnTo>
                  <a:pt x="63" y="3316"/>
                </a:lnTo>
                <a:lnTo>
                  <a:pt x="42" y="3299"/>
                </a:lnTo>
                <a:lnTo>
                  <a:pt x="25" y="3277"/>
                </a:lnTo>
                <a:lnTo>
                  <a:pt x="11" y="3254"/>
                </a:lnTo>
                <a:lnTo>
                  <a:pt x="3" y="3227"/>
                </a:lnTo>
                <a:lnTo>
                  <a:pt x="0" y="3198"/>
                </a:lnTo>
                <a:lnTo>
                  <a:pt x="0" y="364"/>
                </a:lnTo>
                <a:lnTo>
                  <a:pt x="3" y="335"/>
                </a:lnTo>
                <a:lnTo>
                  <a:pt x="11" y="308"/>
                </a:lnTo>
                <a:lnTo>
                  <a:pt x="25" y="285"/>
                </a:lnTo>
                <a:lnTo>
                  <a:pt x="42" y="263"/>
                </a:lnTo>
                <a:lnTo>
                  <a:pt x="63" y="247"/>
                </a:lnTo>
                <a:lnTo>
                  <a:pt x="87" y="233"/>
                </a:lnTo>
                <a:lnTo>
                  <a:pt x="113" y="225"/>
                </a:lnTo>
                <a:lnTo>
                  <a:pt x="142" y="222"/>
                </a:lnTo>
                <a:close/>
                <a:moveTo>
                  <a:pt x="1214" y="0"/>
                </a:moveTo>
                <a:lnTo>
                  <a:pt x="1214" y="0"/>
                </a:lnTo>
                <a:lnTo>
                  <a:pt x="1250" y="3"/>
                </a:lnTo>
                <a:lnTo>
                  <a:pt x="1284" y="11"/>
                </a:lnTo>
                <a:lnTo>
                  <a:pt x="1317" y="24"/>
                </a:lnTo>
                <a:lnTo>
                  <a:pt x="1346" y="41"/>
                </a:lnTo>
                <a:lnTo>
                  <a:pt x="1372" y="63"/>
                </a:lnTo>
                <a:lnTo>
                  <a:pt x="1394" y="88"/>
                </a:lnTo>
                <a:lnTo>
                  <a:pt x="1413" y="116"/>
                </a:lnTo>
                <a:lnTo>
                  <a:pt x="1426" y="147"/>
                </a:lnTo>
                <a:lnTo>
                  <a:pt x="1435" y="180"/>
                </a:lnTo>
                <a:lnTo>
                  <a:pt x="1438" y="215"/>
                </a:lnTo>
                <a:lnTo>
                  <a:pt x="1705" y="215"/>
                </a:lnTo>
                <a:lnTo>
                  <a:pt x="1724" y="217"/>
                </a:lnTo>
                <a:lnTo>
                  <a:pt x="1741" y="224"/>
                </a:lnTo>
                <a:lnTo>
                  <a:pt x="1755" y="235"/>
                </a:lnTo>
                <a:lnTo>
                  <a:pt x="1766" y="250"/>
                </a:lnTo>
                <a:lnTo>
                  <a:pt x="1774" y="266"/>
                </a:lnTo>
                <a:lnTo>
                  <a:pt x="1776" y="286"/>
                </a:lnTo>
                <a:lnTo>
                  <a:pt x="1776" y="570"/>
                </a:lnTo>
                <a:lnTo>
                  <a:pt x="1774" y="590"/>
                </a:lnTo>
                <a:lnTo>
                  <a:pt x="1766" y="606"/>
                </a:lnTo>
                <a:lnTo>
                  <a:pt x="1755" y="621"/>
                </a:lnTo>
                <a:lnTo>
                  <a:pt x="1741" y="632"/>
                </a:lnTo>
                <a:lnTo>
                  <a:pt x="1724" y="639"/>
                </a:lnTo>
                <a:lnTo>
                  <a:pt x="1705" y="641"/>
                </a:lnTo>
                <a:lnTo>
                  <a:pt x="724" y="641"/>
                </a:lnTo>
                <a:lnTo>
                  <a:pt x="706" y="639"/>
                </a:lnTo>
                <a:lnTo>
                  <a:pt x="689" y="632"/>
                </a:lnTo>
                <a:lnTo>
                  <a:pt x="675" y="621"/>
                </a:lnTo>
                <a:lnTo>
                  <a:pt x="664" y="606"/>
                </a:lnTo>
                <a:lnTo>
                  <a:pt x="656" y="590"/>
                </a:lnTo>
                <a:lnTo>
                  <a:pt x="653" y="570"/>
                </a:lnTo>
                <a:lnTo>
                  <a:pt x="653" y="286"/>
                </a:lnTo>
                <a:lnTo>
                  <a:pt x="656" y="266"/>
                </a:lnTo>
                <a:lnTo>
                  <a:pt x="664" y="250"/>
                </a:lnTo>
                <a:lnTo>
                  <a:pt x="675" y="235"/>
                </a:lnTo>
                <a:lnTo>
                  <a:pt x="689" y="224"/>
                </a:lnTo>
                <a:lnTo>
                  <a:pt x="706" y="217"/>
                </a:lnTo>
                <a:lnTo>
                  <a:pt x="726" y="215"/>
                </a:lnTo>
                <a:lnTo>
                  <a:pt x="989" y="215"/>
                </a:lnTo>
                <a:lnTo>
                  <a:pt x="992" y="180"/>
                </a:lnTo>
                <a:lnTo>
                  <a:pt x="1001" y="147"/>
                </a:lnTo>
                <a:lnTo>
                  <a:pt x="1015" y="116"/>
                </a:lnTo>
                <a:lnTo>
                  <a:pt x="1033" y="88"/>
                </a:lnTo>
                <a:lnTo>
                  <a:pt x="1055" y="63"/>
                </a:lnTo>
                <a:lnTo>
                  <a:pt x="1081" y="41"/>
                </a:lnTo>
                <a:lnTo>
                  <a:pt x="1111" y="24"/>
                </a:lnTo>
                <a:lnTo>
                  <a:pt x="1143" y="11"/>
                </a:lnTo>
                <a:lnTo>
                  <a:pt x="1177" y="3"/>
                </a:lnTo>
                <a:lnTo>
                  <a:pt x="12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7">
            <a:extLst>
              <a:ext uri="{FF2B5EF4-FFF2-40B4-BE49-F238E27FC236}">
                <a16:creationId xmlns:a16="http://schemas.microsoft.com/office/drawing/2014/main" id="{A694BFD7-BEC0-E7C7-56FA-3B0ADFEB956B}"/>
              </a:ext>
            </a:extLst>
          </p:cNvPr>
          <p:cNvSpPr txBox="1">
            <a:spLocks/>
          </p:cNvSpPr>
          <p:nvPr/>
        </p:nvSpPr>
        <p:spPr>
          <a:xfrm>
            <a:off x="4324201" y="493659"/>
            <a:ext cx="3751015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IPOs</a:t>
            </a:r>
            <a:endParaRPr lang="en-IN" sz="3200" dirty="0">
              <a:solidFill>
                <a:srgbClr val="0C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1B7F86-23FD-C903-993F-58C142150463}"/>
              </a:ext>
            </a:extLst>
          </p:cNvPr>
          <p:cNvGrpSpPr/>
          <p:nvPr/>
        </p:nvGrpSpPr>
        <p:grpSpPr>
          <a:xfrm>
            <a:off x="1619503" y="1416443"/>
            <a:ext cx="9331525" cy="4310821"/>
            <a:chOff x="1619503" y="1416443"/>
            <a:chExt cx="9331525" cy="431082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433C8A-0CAA-0F9A-7B23-D0B95D4888BA}"/>
                </a:ext>
              </a:extLst>
            </p:cNvPr>
            <p:cNvGrpSpPr/>
            <p:nvPr/>
          </p:nvGrpSpPr>
          <p:grpSpPr>
            <a:xfrm>
              <a:off x="1751798" y="1437605"/>
              <a:ext cx="9199230" cy="914929"/>
              <a:chOff x="1732548" y="1177974"/>
              <a:chExt cx="9199230" cy="914929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7804A40E-191E-E7E3-0FF0-A4D6D9DB97A9}"/>
                  </a:ext>
                </a:extLst>
              </p:cNvPr>
              <p:cNvSpPr/>
              <p:nvPr/>
            </p:nvSpPr>
            <p:spPr>
              <a:xfrm>
                <a:off x="4979814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65">
                <a:extLst>
                  <a:ext uri="{FF2B5EF4-FFF2-40B4-BE49-F238E27FC236}">
                    <a16:creationId xmlns:a16="http://schemas.microsoft.com/office/drawing/2014/main" id="{798E1FD1-3691-53E9-E4E0-5D0E5E8CC091}"/>
                  </a:ext>
                </a:extLst>
              </p:cNvPr>
              <p:cNvSpPr/>
              <p:nvPr/>
            </p:nvSpPr>
            <p:spPr>
              <a:xfrm>
                <a:off x="8227080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65">
                <a:extLst>
                  <a:ext uri="{FF2B5EF4-FFF2-40B4-BE49-F238E27FC236}">
                    <a16:creationId xmlns:a16="http://schemas.microsoft.com/office/drawing/2014/main" id="{8F09FA43-743C-C114-1B1E-978408441C19}"/>
                  </a:ext>
                </a:extLst>
              </p:cNvPr>
              <p:cNvSpPr/>
              <p:nvPr/>
            </p:nvSpPr>
            <p:spPr>
              <a:xfrm>
                <a:off x="1732548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2EA8130-0D07-6C2F-68BC-7750EC9A6A0B}"/>
                </a:ext>
              </a:extLst>
            </p:cNvPr>
            <p:cNvGrpSpPr/>
            <p:nvPr/>
          </p:nvGrpSpPr>
          <p:grpSpPr>
            <a:xfrm>
              <a:off x="1619503" y="3911214"/>
              <a:ext cx="9199230" cy="914929"/>
              <a:chOff x="1732548" y="1177974"/>
              <a:chExt cx="9199230" cy="914929"/>
            </a:xfrm>
          </p:grpSpPr>
          <p:sp>
            <p:nvSpPr>
              <p:cNvPr id="33" name="Rounded Rectangle 65">
                <a:extLst>
                  <a:ext uri="{FF2B5EF4-FFF2-40B4-BE49-F238E27FC236}">
                    <a16:creationId xmlns:a16="http://schemas.microsoft.com/office/drawing/2014/main" id="{F90EB918-55F2-42FD-B747-DE3032737DEE}"/>
                  </a:ext>
                </a:extLst>
              </p:cNvPr>
              <p:cNvSpPr/>
              <p:nvPr/>
            </p:nvSpPr>
            <p:spPr>
              <a:xfrm>
                <a:off x="4979814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65">
                <a:extLst>
                  <a:ext uri="{FF2B5EF4-FFF2-40B4-BE49-F238E27FC236}">
                    <a16:creationId xmlns:a16="http://schemas.microsoft.com/office/drawing/2014/main" id="{4208FC74-5204-F22D-1D9D-66F7649B1AA2}"/>
                  </a:ext>
                </a:extLst>
              </p:cNvPr>
              <p:cNvSpPr/>
              <p:nvPr/>
            </p:nvSpPr>
            <p:spPr>
              <a:xfrm>
                <a:off x="8227080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65">
                <a:extLst>
                  <a:ext uri="{FF2B5EF4-FFF2-40B4-BE49-F238E27FC236}">
                    <a16:creationId xmlns:a16="http://schemas.microsoft.com/office/drawing/2014/main" id="{B9CFFE78-F751-4AE6-3414-2E02BBEFD6D6}"/>
                  </a:ext>
                </a:extLst>
              </p:cNvPr>
              <p:cNvSpPr/>
              <p:nvPr/>
            </p:nvSpPr>
            <p:spPr>
              <a:xfrm>
                <a:off x="1732548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6F387B-5008-D302-F8D7-2BAE296A6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" t="8721" r="3135" b="12456"/>
            <a:stretch/>
          </p:blipFill>
          <p:spPr>
            <a:xfrm>
              <a:off x="5085483" y="1465810"/>
              <a:ext cx="2440107" cy="7926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D4EFEB-061D-ECC1-9B38-302D04A46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083" y="1416443"/>
              <a:ext cx="2521192" cy="8937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30AAD2B-F71B-5959-1AB4-57FD3925F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90" b="15994"/>
            <a:stretch/>
          </p:blipFill>
          <p:spPr>
            <a:xfrm>
              <a:off x="1675844" y="3891493"/>
              <a:ext cx="2648358" cy="915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7A761E-4043-A3D8-B085-54447C07F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83" y="3911214"/>
              <a:ext cx="2238028" cy="7926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1EED95-0E56-58F7-AF4D-9759AD1CD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8186713" y="3911214"/>
              <a:ext cx="2367943" cy="86210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04908F-EEDE-4470-25D8-5B701CE54BCA}"/>
                </a:ext>
              </a:extLst>
            </p:cNvPr>
            <p:cNvSpPr txBox="1"/>
            <p:nvPr/>
          </p:nvSpPr>
          <p:spPr>
            <a:xfrm>
              <a:off x="1751798" y="2473631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INR.3271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November 2022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Kotak Mahindra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4973DE-4891-A989-DABA-F6D0D8638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375" y="1538501"/>
              <a:ext cx="2440107" cy="75507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485D73-086D-38F2-1DB6-1A8BBB3BC46E}"/>
                </a:ext>
              </a:extLst>
            </p:cNvPr>
            <p:cNvSpPr txBox="1"/>
            <p:nvPr/>
          </p:nvSpPr>
          <p:spPr>
            <a:xfrm>
              <a:off x="4999064" y="2473631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INR.4466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December 2015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Kotak Mahindra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0151D-9CE8-A9B7-6106-61DAF65FC130}"/>
                </a:ext>
              </a:extLst>
            </p:cNvPr>
            <p:cNvSpPr txBox="1"/>
            <p:nvPr/>
          </p:nvSpPr>
          <p:spPr>
            <a:xfrm>
              <a:off x="8233496" y="2473631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INR.1111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May 2022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Kotak Mahindra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2EE840-73FA-E9E6-C3E8-6501BCE38454}"/>
                </a:ext>
              </a:extLst>
            </p:cNvPr>
            <p:cNvSpPr txBox="1"/>
            <p:nvPr/>
          </p:nvSpPr>
          <p:spPr>
            <a:xfrm>
              <a:off x="1647674" y="4957823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INR.429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January 2016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Axis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223407-696D-08C6-6903-C0141C0B2090}"/>
                </a:ext>
              </a:extLst>
            </p:cNvPr>
            <p:cNvSpPr txBox="1"/>
            <p:nvPr/>
          </p:nvSpPr>
          <p:spPr>
            <a:xfrm>
              <a:off x="4953187" y="4957823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INR.674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April 2019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JM Financial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755D7F-7C49-324F-C4D5-972A3195FF57}"/>
                </a:ext>
              </a:extLst>
            </p:cNvPr>
            <p:cNvSpPr txBox="1"/>
            <p:nvPr/>
          </p:nvSpPr>
          <p:spPr>
            <a:xfrm>
              <a:off x="8215942" y="4957823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INR.1189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June 2021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Kotak Mahindra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62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03FDB7DC-D5B1-3346-BC13-FD3B571AF46A}"/>
              </a:ext>
            </a:extLst>
          </p:cNvPr>
          <p:cNvGrpSpPr/>
          <p:nvPr/>
        </p:nvGrpSpPr>
        <p:grpSpPr>
          <a:xfrm>
            <a:off x="1588168" y="1568118"/>
            <a:ext cx="9199230" cy="4436953"/>
            <a:chOff x="1588168" y="1568118"/>
            <a:chExt cx="9199230" cy="44369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0323AE-1ED8-69A1-0213-5554D30DFFF1}"/>
                </a:ext>
              </a:extLst>
            </p:cNvPr>
            <p:cNvGrpSpPr/>
            <p:nvPr/>
          </p:nvGrpSpPr>
          <p:grpSpPr>
            <a:xfrm>
              <a:off x="1588168" y="1658986"/>
              <a:ext cx="9199230" cy="914929"/>
              <a:chOff x="1732548" y="1177974"/>
              <a:chExt cx="9199230" cy="914929"/>
            </a:xfrm>
          </p:grpSpPr>
          <p:sp>
            <p:nvSpPr>
              <p:cNvPr id="10" name="Rounded Rectangle 65">
                <a:extLst>
                  <a:ext uri="{FF2B5EF4-FFF2-40B4-BE49-F238E27FC236}">
                    <a16:creationId xmlns:a16="http://schemas.microsoft.com/office/drawing/2014/main" id="{99E48370-D87B-B943-1777-D8FD449EFF35}"/>
                  </a:ext>
                </a:extLst>
              </p:cNvPr>
              <p:cNvSpPr/>
              <p:nvPr/>
            </p:nvSpPr>
            <p:spPr>
              <a:xfrm>
                <a:off x="4979814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65">
                <a:extLst>
                  <a:ext uri="{FF2B5EF4-FFF2-40B4-BE49-F238E27FC236}">
                    <a16:creationId xmlns:a16="http://schemas.microsoft.com/office/drawing/2014/main" id="{F30E03AF-D81F-AB0B-68CE-D14318F6589A}"/>
                  </a:ext>
                </a:extLst>
              </p:cNvPr>
              <p:cNvSpPr/>
              <p:nvPr/>
            </p:nvSpPr>
            <p:spPr>
              <a:xfrm>
                <a:off x="8227080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65">
                <a:extLst>
                  <a:ext uri="{FF2B5EF4-FFF2-40B4-BE49-F238E27FC236}">
                    <a16:creationId xmlns:a16="http://schemas.microsoft.com/office/drawing/2014/main" id="{A38BEE84-6DC7-C9A8-B0C2-F2DE264C871C}"/>
                  </a:ext>
                </a:extLst>
              </p:cNvPr>
              <p:cNvSpPr/>
              <p:nvPr/>
            </p:nvSpPr>
            <p:spPr>
              <a:xfrm>
                <a:off x="1732548" y="1177974"/>
                <a:ext cx="2704698" cy="914929"/>
              </a:xfrm>
              <a:prstGeom prst="roundRect">
                <a:avLst>
                  <a:gd name="adj" fmla="val 308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" dist="12700" dir="42000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65">
              <a:extLst>
                <a:ext uri="{FF2B5EF4-FFF2-40B4-BE49-F238E27FC236}">
                  <a16:creationId xmlns:a16="http://schemas.microsoft.com/office/drawing/2014/main" id="{7D22F6A6-5F2D-A32E-341B-E260C468AE80}"/>
                </a:ext>
              </a:extLst>
            </p:cNvPr>
            <p:cNvSpPr/>
            <p:nvPr/>
          </p:nvSpPr>
          <p:spPr>
            <a:xfrm>
              <a:off x="6559237" y="4189021"/>
              <a:ext cx="2704698" cy="914929"/>
            </a:xfrm>
            <a:prstGeom prst="roundRect">
              <a:avLst>
                <a:gd name="adj" fmla="val 308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4200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65">
              <a:extLst>
                <a:ext uri="{FF2B5EF4-FFF2-40B4-BE49-F238E27FC236}">
                  <a16:creationId xmlns:a16="http://schemas.microsoft.com/office/drawing/2014/main" id="{32682CD6-9F3E-E520-EE0E-953730C8F26E}"/>
                </a:ext>
              </a:extLst>
            </p:cNvPr>
            <p:cNvSpPr/>
            <p:nvPr/>
          </p:nvSpPr>
          <p:spPr>
            <a:xfrm>
              <a:off x="3311971" y="4189021"/>
              <a:ext cx="2704698" cy="914929"/>
            </a:xfrm>
            <a:prstGeom prst="roundRect">
              <a:avLst>
                <a:gd name="adj" fmla="val 308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4200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62180E-C516-546A-0422-0B6EDD091A61}"/>
                </a:ext>
              </a:extLst>
            </p:cNvPr>
            <p:cNvSpPr txBox="1"/>
            <p:nvPr/>
          </p:nvSpPr>
          <p:spPr>
            <a:xfrm>
              <a:off x="1588168" y="2695012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INR.1000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December 2021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Axis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8F6F3F-F44F-042D-4C07-EDEFABF92159}"/>
                </a:ext>
              </a:extLst>
            </p:cNvPr>
            <p:cNvSpPr txBox="1"/>
            <p:nvPr/>
          </p:nvSpPr>
          <p:spPr>
            <a:xfrm>
              <a:off x="4835434" y="2695012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INR.1895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September 2021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ICICI Securities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E7EAF5-B57B-3C24-2C21-96588A82A735}"/>
                </a:ext>
              </a:extLst>
            </p:cNvPr>
            <p:cNvSpPr txBox="1"/>
            <p:nvPr/>
          </p:nvSpPr>
          <p:spPr>
            <a:xfrm>
              <a:off x="8069866" y="2695012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INR.980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February 2018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Kotak Mahindra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344910-75AE-33AC-6531-7B4386BAE3B6}"/>
                </a:ext>
              </a:extLst>
            </p:cNvPr>
            <p:cNvSpPr txBox="1"/>
            <p:nvPr/>
          </p:nvSpPr>
          <p:spPr>
            <a:xfrm>
              <a:off x="3340142" y="5235630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INR.649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March 2016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16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Kotak Mahindra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B3636B-2D0D-5991-2D15-C14256D6ADF1}"/>
                </a:ext>
              </a:extLst>
            </p:cNvPr>
            <p:cNvSpPr txBox="1"/>
            <p:nvPr/>
          </p:nvSpPr>
          <p:spPr>
            <a:xfrm>
              <a:off x="6645655" y="5235630"/>
              <a:ext cx="270469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1800" b="1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INR.6695 Cr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November 2020</a:t>
              </a:r>
            </a:p>
            <a:p>
              <a:pPr algn="ctr"/>
              <a:r>
                <a:rPr lang="en-IN" sz="1600" i="0" u="none" strike="noStrike" dirty="0">
                  <a:solidFill>
                    <a:schemeClr val="bg2">
                      <a:lumMod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Kotak Mahindra Capital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C89746-95D9-0577-E44C-602C2CF7E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497" y="1658986"/>
              <a:ext cx="2445329" cy="85288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AF91443-71CF-B3BD-D8A2-604B92DE1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69" y="1568118"/>
              <a:ext cx="2116558" cy="93882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3EA2C46-F22A-DBB5-EB9E-272BCF2EB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94" b="13523"/>
            <a:stretch/>
          </p:blipFill>
          <p:spPr>
            <a:xfrm>
              <a:off x="8299395" y="1589324"/>
              <a:ext cx="2431846" cy="95899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36E8EC-15C7-7EB5-3827-59E0DF678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47" b="26005"/>
            <a:stretch/>
          </p:blipFill>
          <p:spPr>
            <a:xfrm>
              <a:off x="3447922" y="4277586"/>
              <a:ext cx="2432795" cy="72508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E4C265E-E9BD-C595-98A4-EE946A559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6" t="13193" r="6484" b="7698"/>
            <a:stretch/>
          </p:blipFill>
          <p:spPr>
            <a:xfrm>
              <a:off x="7168687" y="4182641"/>
              <a:ext cx="1583704" cy="851647"/>
            </a:xfrm>
            <a:prstGeom prst="rect">
              <a:avLst/>
            </a:prstGeom>
          </p:spPr>
        </p:pic>
      </p:grpSp>
      <p:sp>
        <p:nvSpPr>
          <p:cNvPr id="45" name="Title 7">
            <a:extLst>
              <a:ext uri="{FF2B5EF4-FFF2-40B4-BE49-F238E27FC236}">
                <a16:creationId xmlns:a16="http://schemas.microsoft.com/office/drawing/2014/main" id="{92757B7D-3BB9-C631-53F5-29090DB53399}"/>
              </a:ext>
            </a:extLst>
          </p:cNvPr>
          <p:cNvSpPr txBox="1">
            <a:spLocks/>
          </p:cNvSpPr>
          <p:nvPr/>
        </p:nvSpPr>
        <p:spPr>
          <a:xfrm>
            <a:off x="4535688" y="443427"/>
            <a:ext cx="3751015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IPOs</a:t>
            </a:r>
            <a:endParaRPr lang="en-IN" sz="3200" dirty="0">
              <a:solidFill>
                <a:srgbClr val="0C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7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568C80D8-8F44-3AA4-D591-DC3C09BA6389}"/>
              </a:ext>
            </a:extLst>
          </p:cNvPr>
          <p:cNvSpPr txBox="1">
            <a:spLocks/>
          </p:cNvSpPr>
          <p:nvPr/>
        </p:nvSpPr>
        <p:spPr>
          <a:xfrm>
            <a:off x="5558704" y="433172"/>
            <a:ext cx="1786862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Bankers</a:t>
            </a:r>
            <a:endParaRPr lang="en-IN" sz="3200" dirty="0">
              <a:solidFill>
                <a:srgbClr val="0C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B36227-6E4A-07B2-3936-C94820E8A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782401"/>
              </p:ext>
            </p:extLst>
          </p:nvPr>
        </p:nvGraphicFramePr>
        <p:xfrm>
          <a:off x="2042695" y="10061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BC690AD-5288-CBF3-15BD-ABFFD030D933}"/>
              </a:ext>
            </a:extLst>
          </p:cNvPr>
          <p:cNvSpPr/>
          <p:nvPr/>
        </p:nvSpPr>
        <p:spPr>
          <a:xfrm>
            <a:off x="10170695" y="2127349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9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3BE28E-12B9-0D44-34C4-09E9D4421411}"/>
              </a:ext>
            </a:extLst>
          </p:cNvPr>
          <p:cNvSpPr/>
          <p:nvPr/>
        </p:nvSpPr>
        <p:spPr>
          <a:xfrm>
            <a:off x="10170695" y="2568507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5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E9F0D-A8A8-6154-51AB-DF2C4A8AE24D}"/>
              </a:ext>
            </a:extLst>
          </p:cNvPr>
          <p:cNvSpPr/>
          <p:nvPr/>
        </p:nvSpPr>
        <p:spPr>
          <a:xfrm>
            <a:off x="10170695" y="3018906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4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194751-8AF0-1BDD-0A34-3F13285EB6B3}"/>
              </a:ext>
            </a:extLst>
          </p:cNvPr>
          <p:cNvSpPr/>
          <p:nvPr/>
        </p:nvSpPr>
        <p:spPr>
          <a:xfrm>
            <a:off x="10170695" y="3469305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3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FE325C-DB91-1EAB-58D1-D45C005514E7}"/>
              </a:ext>
            </a:extLst>
          </p:cNvPr>
          <p:cNvSpPr/>
          <p:nvPr/>
        </p:nvSpPr>
        <p:spPr>
          <a:xfrm>
            <a:off x="10170695" y="3919704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4B9D82-CA8F-2426-5F71-A9592635CBC4}"/>
              </a:ext>
            </a:extLst>
          </p:cNvPr>
          <p:cNvSpPr/>
          <p:nvPr/>
        </p:nvSpPr>
        <p:spPr>
          <a:xfrm>
            <a:off x="10170695" y="4370103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3A3ABC-9417-BDAA-7071-363F4AA4EBD7}"/>
              </a:ext>
            </a:extLst>
          </p:cNvPr>
          <p:cNvSpPr/>
          <p:nvPr/>
        </p:nvSpPr>
        <p:spPr>
          <a:xfrm>
            <a:off x="10170695" y="4820502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348085-707A-09F2-7283-77F81023A6B4}"/>
              </a:ext>
            </a:extLst>
          </p:cNvPr>
          <p:cNvSpPr/>
          <p:nvPr/>
        </p:nvSpPr>
        <p:spPr>
          <a:xfrm>
            <a:off x="10170695" y="5270901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745C02-537B-A9DB-8B57-C6B82E71CC99}"/>
              </a:ext>
            </a:extLst>
          </p:cNvPr>
          <p:cNvSpPr/>
          <p:nvPr/>
        </p:nvSpPr>
        <p:spPr>
          <a:xfrm>
            <a:off x="10170695" y="5721300"/>
            <a:ext cx="321911" cy="307843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1000000" lon="0" rev="0"/>
            </a:camera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</a:t>
            </a:r>
            <a:endParaRPr lang="en-IN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43BFE2-248D-B4AA-E2B3-4A8C6ED23C84}"/>
              </a:ext>
            </a:extLst>
          </p:cNvPr>
          <p:cNvSpPr txBox="1"/>
          <p:nvPr/>
        </p:nvSpPr>
        <p:spPr>
          <a:xfrm>
            <a:off x="9939898" y="1529454"/>
            <a:ext cx="562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3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568C80D8-8F44-3AA4-D591-DC3C09BA6389}"/>
              </a:ext>
            </a:extLst>
          </p:cNvPr>
          <p:cNvSpPr txBox="1">
            <a:spLocks/>
          </p:cNvSpPr>
          <p:nvPr/>
        </p:nvSpPr>
        <p:spPr>
          <a:xfrm>
            <a:off x="5510577" y="433172"/>
            <a:ext cx="1786862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Bankers</a:t>
            </a:r>
            <a:endParaRPr lang="en-IN" sz="3200" dirty="0">
              <a:solidFill>
                <a:srgbClr val="0C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B36227-6E4A-07B2-3936-C94820E8A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63202"/>
              </p:ext>
            </p:extLst>
          </p:nvPr>
        </p:nvGraphicFramePr>
        <p:xfrm>
          <a:off x="1677471" y="987197"/>
          <a:ext cx="881674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4414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744C28B-B656-4F50-DDA9-D66907B00C18}"/>
              </a:ext>
            </a:extLst>
          </p:cNvPr>
          <p:cNvSpPr txBox="1">
            <a:spLocks/>
          </p:cNvSpPr>
          <p:nvPr/>
        </p:nvSpPr>
        <p:spPr>
          <a:xfrm>
            <a:off x="5630590" y="861665"/>
            <a:ext cx="1514928" cy="459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DRHP</a:t>
            </a:r>
            <a:endParaRPr lang="en-IN" sz="3200" dirty="0">
              <a:solidFill>
                <a:srgbClr val="0C50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F43B15-3B98-A126-84C1-84B79298B0B1}"/>
              </a:ext>
            </a:extLst>
          </p:cNvPr>
          <p:cNvGrpSpPr/>
          <p:nvPr/>
        </p:nvGrpSpPr>
        <p:grpSpPr>
          <a:xfrm>
            <a:off x="565608" y="1947583"/>
            <a:ext cx="11500701" cy="3585703"/>
            <a:chOff x="565608" y="1947583"/>
            <a:chExt cx="11500701" cy="35857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8A54FF-485B-466D-ADDE-5D87ED8227FE}"/>
                </a:ext>
              </a:extLst>
            </p:cNvPr>
            <p:cNvCxnSpPr/>
            <p:nvPr/>
          </p:nvCxnSpPr>
          <p:spPr>
            <a:xfrm>
              <a:off x="1216057" y="3327662"/>
              <a:ext cx="9926425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Content Placeholder 6">
              <a:extLst>
                <a:ext uri="{FF2B5EF4-FFF2-40B4-BE49-F238E27FC236}">
                  <a16:creationId xmlns:a16="http://schemas.microsoft.com/office/drawing/2014/main" id="{6A063715-CBAB-1723-AD46-9C1B6F8026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0246182"/>
                </p:ext>
              </p:extLst>
            </p:nvPr>
          </p:nvGraphicFramePr>
          <p:xfrm>
            <a:off x="565608" y="1947583"/>
            <a:ext cx="11500701" cy="35199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2F1799-E186-5C61-36F2-7CB5AEE11190}"/>
                </a:ext>
              </a:extLst>
            </p:cNvPr>
            <p:cNvCxnSpPr>
              <a:cxnSpLocks/>
            </p:cNvCxnSpPr>
            <p:nvPr/>
          </p:nvCxnSpPr>
          <p:spPr>
            <a:xfrm>
              <a:off x="4685123" y="5219548"/>
              <a:ext cx="39592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3771F9-AB2B-742F-3E24-81F66231A6E5}"/>
                </a:ext>
              </a:extLst>
            </p:cNvPr>
            <p:cNvSpPr txBox="1"/>
            <p:nvPr/>
          </p:nvSpPr>
          <p:spPr>
            <a:xfrm>
              <a:off x="5033914" y="5071621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Average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146 Days</a:t>
              </a:r>
              <a:endParaRPr lang="en-IN" sz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68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850C6D4F-CEB3-8EA1-5856-18CB3C6BAF75}"/>
              </a:ext>
            </a:extLst>
          </p:cNvPr>
          <p:cNvSpPr txBox="1">
            <a:spLocks/>
          </p:cNvSpPr>
          <p:nvPr/>
        </p:nvSpPr>
        <p:spPr>
          <a:xfrm>
            <a:off x="4590854" y="555762"/>
            <a:ext cx="3810000" cy="459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on listing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1478BC-6746-7F38-8B9C-88F31104BEA6}"/>
              </a:ext>
            </a:extLst>
          </p:cNvPr>
          <p:cNvGrpSpPr/>
          <p:nvPr/>
        </p:nvGrpSpPr>
        <p:grpSpPr>
          <a:xfrm>
            <a:off x="1002777" y="1257964"/>
            <a:ext cx="10643647" cy="4976661"/>
            <a:chOff x="1002777" y="1257964"/>
            <a:chExt cx="10643647" cy="4976661"/>
          </a:xfrm>
        </p:grpSpPr>
        <p:graphicFrame>
          <p:nvGraphicFramePr>
            <p:cNvPr id="15" name="Content Placeholder 12">
              <a:extLst>
                <a:ext uri="{FF2B5EF4-FFF2-40B4-BE49-F238E27FC236}">
                  <a16:creationId xmlns:a16="http://schemas.microsoft.com/office/drawing/2014/main" id="{A0856709-6300-1673-1C4B-2F0694847D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4239956"/>
                </p:ext>
              </p:extLst>
            </p:nvPr>
          </p:nvGraphicFramePr>
          <p:xfrm>
            <a:off x="1002777" y="1257964"/>
            <a:ext cx="10643647" cy="4891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343C09-9DB0-B2D8-2E74-CC2AAE33D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" t="8721" r="3135" b="12456"/>
            <a:stretch/>
          </p:blipFill>
          <p:spPr>
            <a:xfrm>
              <a:off x="1931971" y="1676676"/>
              <a:ext cx="1360702" cy="4420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1EB17E-DC3C-FC11-9C95-D87FED084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195" y="5792619"/>
              <a:ext cx="1246921" cy="4420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2211EE-35EE-469C-1873-99FAB70A3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90" b="15994"/>
            <a:stretch/>
          </p:blipFill>
          <p:spPr>
            <a:xfrm>
              <a:off x="3839666" y="3007372"/>
              <a:ext cx="1278774" cy="44200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21211DD-4E75-6236-65A4-594F9BEC6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142" y="3772777"/>
              <a:ext cx="812452" cy="28774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40BEBB-D76E-DE74-E902-C27849822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5894793" y="2535111"/>
              <a:ext cx="859614" cy="31296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055485B-D161-4F25-8A3D-12D06EB9F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77" y="2885018"/>
              <a:ext cx="1073889" cy="33230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C65657-A4CF-4605-3454-21520DB59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407" y="2018055"/>
              <a:ext cx="951627" cy="33191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AC116E5-46E5-D79D-52CA-3EEA5CEFF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960" y="4311022"/>
              <a:ext cx="993209" cy="44054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D21F8D1-319E-9ED4-A255-9B3D80A0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94" b="13523"/>
            <a:stretch/>
          </p:blipFill>
          <p:spPr>
            <a:xfrm>
              <a:off x="8790917" y="5519110"/>
              <a:ext cx="915247" cy="36092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90B489-2CD0-A3DD-593F-001161397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47" b="26005"/>
            <a:stretch/>
          </p:blipFill>
          <p:spPr>
            <a:xfrm>
              <a:off x="9861457" y="5519110"/>
              <a:ext cx="917675" cy="27350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FF589A9-3BC6-D205-C6C3-70CE826C0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6" t="13193" r="6484" b="7698"/>
            <a:stretch/>
          </p:blipFill>
          <p:spPr>
            <a:xfrm>
              <a:off x="10570410" y="3525247"/>
              <a:ext cx="896450" cy="482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82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99D40F2-B757-D26D-134E-EFB02FDF8C7E}"/>
              </a:ext>
            </a:extLst>
          </p:cNvPr>
          <p:cNvGrpSpPr/>
          <p:nvPr/>
        </p:nvGrpSpPr>
        <p:grpSpPr>
          <a:xfrm>
            <a:off x="0" y="1737"/>
            <a:ext cx="12192000" cy="6871797"/>
            <a:chOff x="0" y="1737"/>
            <a:chExt cx="12192000" cy="68717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9F695-8794-EBCC-CDFF-C88CA2731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64" y="295950"/>
              <a:ext cx="858893" cy="429580"/>
            </a:xfrm>
            <a:prstGeom prst="rect">
              <a:avLst/>
            </a:prstGeom>
          </p:spPr>
        </p:pic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0AEE208F-8137-C9E0-DE1C-FB1229BE4BCE}"/>
                </a:ext>
              </a:extLst>
            </p:cNvPr>
            <p:cNvSpPr/>
            <p:nvPr/>
          </p:nvSpPr>
          <p:spPr>
            <a:xfrm>
              <a:off x="0" y="1737"/>
              <a:ext cx="12192000" cy="554025"/>
            </a:xfrm>
            <a:prstGeom prst="halfFrame">
              <a:avLst/>
            </a:prstGeom>
            <a:solidFill>
              <a:srgbClr val="1DBED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D7DD3652-1B4E-242C-158D-23F74040A63B}"/>
                </a:ext>
              </a:extLst>
            </p:cNvPr>
            <p:cNvSpPr/>
            <p:nvPr/>
          </p:nvSpPr>
          <p:spPr>
            <a:xfrm flipH="1" flipV="1">
              <a:off x="0" y="6319509"/>
              <a:ext cx="12192000" cy="554025"/>
            </a:xfrm>
            <a:prstGeom prst="halfFrame">
              <a:avLst/>
            </a:prstGeom>
            <a:solidFill>
              <a:srgbClr val="0C50A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0A2254-606C-58D9-5E85-0AF937CAAF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0A2254-606C-58D9-5E85-0AF937CA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850C6D4F-CEB3-8EA1-5856-18CB3C6BAF75}"/>
              </a:ext>
            </a:extLst>
          </p:cNvPr>
          <p:cNvSpPr txBox="1">
            <a:spLocks/>
          </p:cNvSpPr>
          <p:nvPr/>
        </p:nvSpPr>
        <p:spPr>
          <a:xfrm>
            <a:off x="4641654" y="495704"/>
            <a:ext cx="3810000" cy="4596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>
                <a:solidFill>
                  <a:srgbClr val="0C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on listing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9DC949-9C14-0533-6790-9796208EB3A1}"/>
              </a:ext>
            </a:extLst>
          </p:cNvPr>
          <p:cNvGrpSpPr/>
          <p:nvPr/>
        </p:nvGrpSpPr>
        <p:grpSpPr>
          <a:xfrm>
            <a:off x="785710" y="1015414"/>
            <a:ext cx="10595114" cy="5623108"/>
            <a:chOff x="785710" y="1015414"/>
            <a:chExt cx="10595114" cy="5623108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4FC8E902-173C-9BE1-C08C-1814AE4F00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10429460"/>
                </p:ext>
              </p:extLst>
            </p:nvPr>
          </p:nvGraphicFramePr>
          <p:xfrm>
            <a:off x="785710" y="1015414"/>
            <a:ext cx="10595114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5DA345-03C8-80A8-AC94-94C13B83E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" t="8721" r="3135" b="12456"/>
            <a:stretch/>
          </p:blipFill>
          <p:spPr>
            <a:xfrm>
              <a:off x="2777610" y="5538797"/>
              <a:ext cx="803556" cy="2738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ABB886-4751-8927-DB6F-872C03B9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347" y="5533291"/>
              <a:ext cx="803556" cy="2848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A5018B-F6AB-A7CB-C865-7D6F241DF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90" b="15994"/>
            <a:stretch/>
          </p:blipFill>
          <p:spPr>
            <a:xfrm>
              <a:off x="4472455" y="5531840"/>
              <a:ext cx="803556" cy="2877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358CF9-CCA0-8027-745C-6C6C84653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245" y="5538958"/>
              <a:ext cx="772259" cy="2735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2A336A-A702-60D1-3650-28721998A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t="12589" r="4757" b="14624"/>
            <a:stretch/>
          </p:blipFill>
          <p:spPr>
            <a:xfrm>
              <a:off x="6197949" y="5538797"/>
              <a:ext cx="752133" cy="273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61DB1A-EB57-62A6-A6C0-F74709774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286" y="5541224"/>
              <a:ext cx="803556" cy="2486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536DA5-5299-14AC-DF00-BA75AC9E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685" y="5546412"/>
              <a:ext cx="741441" cy="2586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32E389-5755-5DEB-EC6A-8F513436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539" y="5508904"/>
              <a:ext cx="752133" cy="3336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54715E-E0EE-993A-FDC7-B2CF618EA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94" b="13523"/>
            <a:stretch/>
          </p:blipFill>
          <p:spPr>
            <a:xfrm>
              <a:off x="8749580" y="5531840"/>
              <a:ext cx="729668" cy="2877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6F0065-5FA0-53F2-E7B4-FE66F0CA8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47" b="26005"/>
            <a:stretch/>
          </p:blipFill>
          <p:spPr>
            <a:xfrm>
              <a:off x="9588451" y="5544450"/>
              <a:ext cx="752133" cy="2625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160CD0-26FC-0D8D-93B5-D0C7AEA02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6" t="13193" r="6484" b="7698"/>
            <a:stretch/>
          </p:blipFill>
          <p:spPr>
            <a:xfrm>
              <a:off x="10449508" y="5459201"/>
              <a:ext cx="729668" cy="39238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E11ADA-0531-28D0-BD2A-EBFC0D3820D7}"/>
                </a:ext>
              </a:extLst>
            </p:cNvPr>
            <p:cNvSpPr txBox="1"/>
            <p:nvPr/>
          </p:nvSpPr>
          <p:spPr>
            <a:xfrm>
              <a:off x="10015317" y="6407690"/>
              <a:ext cx="13452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Amounts in Rs. Crores</a:t>
              </a:r>
              <a:endParaRPr lang="en-IN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696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_6bxluNoRn6BDfxKXO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99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563</TotalTime>
  <Words>243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Segoe UI</vt:lpstr>
      <vt:lpstr>Segoe UI Semibold</vt:lpstr>
      <vt:lpstr>Times New Roman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 Sculptors</dc:creator>
  <cp:lastModifiedBy>LTA STUDIO</cp:lastModifiedBy>
  <cp:revision>91</cp:revision>
  <cp:lastPrinted>2023-12-11T09:45:25Z</cp:lastPrinted>
  <dcterms:created xsi:type="dcterms:W3CDTF">2017-09-26T08:55:46Z</dcterms:created>
  <dcterms:modified xsi:type="dcterms:W3CDTF">2024-01-21T13:25:06Z</dcterms:modified>
</cp:coreProperties>
</file>