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3" r:id="rId6"/>
    <p:sldId id="264" r:id="rId7"/>
    <p:sldId id="258" r:id="rId8"/>
    <p:sldId id="271" r:id="rId9"/>
    <p:sldId id="272"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07"/>
    <p:restoredTop sz="96327"/>
  </p:normalViewPr>
  <p:slideViewPr>
    <p:cSldViewPr snapToGrid="0">
      <p:cViewPr varScale="1">
        <p:scale>
          <a:sx n="108" d="100"/>
          <a:sy n="108" d="100"/>
        </p:scale>
        <p:origin x="4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1/29/24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1/29/24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1/29/24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1/29/24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1/29/24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BB7A8-0DB0-BC57-8B01-521670DDA5BC}"/>
              </a:ext>
            </a:extLst>
          </p:cNvPr>
          <p:cNvSpPr>
            <a:spLocks noGrp="1"/>
          </p:cNvSpPr>
          <p:nvPr>
            <p:ph type="ctrTitle"/>
          </p:nvPr>
        </p:nvSpPr>
        <p:spPr/>
        <p:txBody>
          <a:bodyPr/>
          <a:lstStyle/>
          <a:p>
            <a:r>
              <a:rPr lang="en-US" dirty="0"/>
              <a:t>Aldebaran </a:t>
            </a:r>
            <a:r>
              <a:rPr lang="en-US" dirty="0" err="1"/>
              <a:t>Capserv</a:t>
            </a:r>
            <a:r>
              <a:rPr lang="en-US" dirty="0"/>
              <a:t> private limited</a:t>
            </a:r>
          </a:p>
        </p:txBody>
      </p:sp>
      <p:sp>
        <p:nvSpPr>
          <p:cNvPr id="3" name="Subtitle 2">
            <a:extLst>
              <a:ext uri="{FF2B5EF4-FFF2-40B4-BE49-F238E27FC236}">
                <a16:creationId xmlns:a16="http://schemas.microsoft.com/office/drawing/2014/main" id="{9A17D514-1E86-FA6E-82EE-95A37523A111}"/>
              </a:ext>
            </a:extLst>
          </p:cNvPr>
          <p:cNvSpPr>
            <a:spLocks noGrp="1"/>
          </p:cNvSpPr>
          <p:nvPr>
            <p:ph type="subTitle" idx="1"/>
          </p:nvPr>
        </p:nvSpPr>
        <p:spPr/>
        <p:txBody>
          <a:bodyPr/>
          <a:lstStyle/>
          <a:p>
            <a:endParaRPr lang="en-US" dirty="0"/>
          </a:p>
        </p:txBody>
      </p:sp>
      <p:sp>
        <p:nvSpPr>
          <p:cNvPr id="4" name="TextBox 3">
            <a:extLst>
              <a:ext uri="{FF2B5EF4-FFF2-40B4-BE49-F238E27FC236}">
                <a16:creationId xmlns:a16="http://schemas.microsoft.com/office/drawing/2014/main" id="{CE83886B-4621-E808-D5D8-2B6CA9FB0163}"/>
              </a:ext>
            </a:extLst>
          </p:cNvPr>
          <p:cNvSpPr txBox="1"/>
          <p:nvPr/>
        </p:nvSpPr>
        <p:spPr>
          <a:xfrm>
            <a:off x="1540565" y="3906078"/>
            <a:ext cx="7901609" cy="369332"/>
          </a:xfrm>
          <a:prstGeom prst="rect">
            <a:avLst/>
          </a:prstGeom>
          <a:noFill/>
        </p:spPr>
        <p:txBody>
          <a:bodyPr wrap="square" rtlCol="0">
            <a:spAutoFit/>
          </a:bodyPr>
          <a:lstStyle/>
          <a:p>
            <a:r>
              <a:rPr lang="en-US" dirty="0"/>
              <a:t>Our Vision to enhance shareholder value</a:t>
            </a:r>
          </a:p>
        </p:txBody>
      </p:sp>
    </p:spTree>
    <p:extLst>
      <p:ext uri="{BB962C8B-B14F-4D97-AF65-F5344CB8AC3E}">
        <p14:creationId xmlns:p14="http://schemas.microsoft.com/office/powerpoint/2010/main" val="1971692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811FC-30C1-A85B-499B-2F2B5C45E55E}"/>
              </a:ext>
            </a:extLst>
          </p:cNvPr>
          <p:cNvSpPr>
            <a:spLocks noGrp="1"/>
          </p:cNvSpPr>
          <p:nvPr>
            <p:ph type="title"/>
          </p:nvPr>
        </p:nvSpPr>
        <p:spPr/>
        <p:txBody>
          <a:bodyPr/>
          <a:lstStyle/>
          <a:p>
            <a:r>
              <a:rPr lang="en-US" dirty="0"/>
              <a:t>Debt Syndication</a:t>
            </a:r>
          </a:p>
        </p:txBody>
      </p:sp>
      <p:sp>
        <p:nvSpPr>
          <p:cNvPr id="3" name="Content Placeholder 2">
            <a:extLst>
              <a:ext uri="{FF2B5EF4-FFF2-40B4-BE49-F238E27FC236}">
                <a16:creationId xmlns:a16="http://schemas.microsoft.com/office/drawing/2014/main" id="{D66C9DEC-A8D2-D80D-BE74-86CB393330FF}"/>
              </a:ext>
            </a:extLst>
          </p:cNvPr>
          <p:cNvSpPr>
            <a:spLocks noGrp="1"/>
          </p:cNvSpPr>
          <p:nvPr>
            <p:ph idx="1"/>
          </p:nvPr>
        </p:nvSpPr>
        <p:spPr/>
        <p:txBody>
          <a:bodyPr/>
          <a:lstStyle/>
          <a:p>
            <a:r>
              <a:rPr lang="en-US" dirty="0"/>
              <a:t>Debt Syndication involves properly understanding the company requirements in line with industry parameters , operating cash flows, collateral structure rate of interest and syndicating the right service provider</a:t>
            </a:r>
          </a:p>
          <a:p>
            <a:pPr lvl="1"/>
            <a:r>
              <a:rPr lang="en-US" dirty="0"/>
              <a:t>This is done by knowing which Bank , NBFC, AIF or financial institution is best suited for which product . Most of the time Rate of Interest may not be the only criteria , </a:t>
            </a:r>
            <a:r>
              <a:rPr lang="en-US" dirty="0" err="1"/>
              <a:t>Manier</a:t>
            </a:r>
            <a:r>
              <a:rPr lang="en-US" dirty="0"/>
              <a:t> times the urgency of funds requirement , collateral structure , nature of business may warrant the loan to be syndicated with the correct institution at appropriate price and proper timing</a:t>
            </a:r>
          </a:p>
          <a:p>
            <a:pPr lvl="1"/>
            <a:r>
              <a:rPr lang="en-US" dirty="0"/>
              <a:t>Retainership Services offered involves removal of excessive collateral from banks , negotiation of charges , creation and removal of mortgage</a:t>
            </a:r>
          </a:p>
          <a:p>
            <a:pPr lvl="1"/>
            <a:r>
              <a:rPr lang="en-US" dirty="0"/>
              <a:t>As are principal consultants have been in very senior positions across banks we ensure the proposal are properly presented to the senior most panel committee of the private sector and public sector banks</a:t>
            </a:r>
          </a:p>
          <a:p>
            <a:pPr lvl="1"/>
            <a:endParaRPr lang="en-US" dirty="0"/>
          </a:p>
        </p:txBody>
      </p:sp>
    </p:spTree>
    <p:extLst>
      <p:ext uri="{BB962C8B-B14F-4D97-AF65-F5344CB8AC3E}">
        <p14:creationId xmlns:p14="http://schemas.microsoft.com/office/powerpoint/2010/main" val="2493358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282C2-5687-9E41-07F5-4477E30A37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2CD0E-190F-56E3-F814-51FC728AE11D}"/>
              </a:ext>
            </a:extLst>
          </p:cNvPr>
          <p:cNvSpPr>
            <a:spLocks noGrp="1"/>
          </p:cNvSpPr>
          <p:nvPr>
            <p:ph type="title"/>
          </p:nvPr>
        </p:nvSpPr>
        <p:spPr/>
        <p:txBody>
          <a:bodyPr/>
          <a:lstStyle/>
          <a:p>
            <a:r>
              <a:rPr lang="en-US" dirty="0"/>
              <a:t>Structured Debt</a:t>
            </a:r>
          </a:p>
        </p:txBody>
      </p:sp>
      <p:sp>
        <p:nvSpPr>
          <p:cNvPr id="3" name="Content Placeholder 2">
            <a:extLst>
              <a:ext uri="{FF2B5EF4-FFF2-40B4-BE49-F238E27FC236}">
                <a16:creationId xmlns:a16="http://schemas.microsoft.com/office/drawing/2014/main" id="{5E6C1526-3B64-16F0-6562-31304613CECD}"/>
              </a:ext>
            </a:extLst>
          </p:cNvPr>
          <p:cNvSpPr>
            <a:spLocks noGrp="1"/>
          </p:cNvSpPr>
          <p:nvPr>
            <p:ph idx="1"/>
          </p:nvPr>
        </p:nvSpPr>
        <p:spPr/>
        <p:txBody>
          <a:bodyPr/>
          <a:lstStyle/>
          <a:p>
            <a:r>
              <a:rPr lang="en-US" dirty="0"/>
              <a:t>Structured debt refers to debt securities that have been customized and structured to meet specific needs or financial objectives. These securities often involve complex financial arrangements and may include features such as various tranches, collateralization, or special payment structures. Structured debt can be tailored to address specific risk profiles or investor preferences, providing flexibility beyond traditional fixed-rate </a:t>
            </a:r>
            <a:r>
              <a:rPr lang="en-US" dirty="0" err="1"/>
              <a:t>bonds.This</a:t>
            </a:r>
            <a:r>
              <a:rPr lang="en-US" dirty="0"/>
              <a:t> is done by knowing which Bank , NBFC, AIF or financial institution is best suited for which product . Most of the time Rate of Interest may not be the only criteria , </a:t>
            </a:r>
            <a:r>
              <a:rPr lang="en-US" dirty="0" err="1"/>
              <a:t>Manier</a:t>
            </a:r>
            <a:r>
              <a:rPr lang="en-US" dirty="0"/>
              <a:t> times the urgency of funds requirement , collateral structure , nature of business may warrant the loan to be syndicated with the correct institution at appropriate price and proper timing</a:t>
            </a:r>
          </a:p>
          <a:p>
            <a:endParaRPr lang="en-US" dirty="0"/>
          </a:p>
          <a:p>
            <a:pPr lvl="1"/>
            <a:r>
              <a:rPr lang="en-US" dirty="0"/>
              <a:t>As are principal consultants have been in very senior positions across banks we ensure the proposal are properly presented to the senior most panel committee of the fund houses </a:t>
            </a:r>
          </a:p>
          <a:p>
            <a:pPr lvl="1"/>
            <a:endParaRPr lang="en-US" dirty="0"/>
          </a:p>
        </p:txBody>
      </p:sp>
    </p:spTree>
    <p:extLst>
      <p:ext uri="{BB962C8B-B14F-4D97-AF65-F5344CB8AC3E}">
        <p14:creationId xmlns:p14="http://schemas.microsoft.com/office/powerpoint/2010/main" val="334406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1C741-64F0-5E03-80CC-A48BBC91E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9F91AE-EE87-BBF0-E382-6B5D00A4017A}"/>
              </a:ext>
            </a:extLst>
          </p:cNvPr>
          <p:cNvSpPr>
            <a:spLocks noGrp="1"/>
          </p:cNvSpPr>
          <p:nvPr>
            <p:ph type="title"/>
          </p:nvPr>
        </p:nvSpPr>
        <p:spPr/>
        <p:txBody>
          <a:bodyPr/>
          <a:lstStyle/>
          <a:p>
            <a:r>
              <a:rPr lang="en-US" dirty="0"/>
              <a:t>Structured Debt</a:t>
            </a:r>
          </a:p>
        </p:txBody>
      </p:sp>
      <p:sp>
        <p:nvSpPr>
          <p:cNvPr id="3" name="Content Placeholder 2">
            <a:extLst>
              <a:ext uri="{FF2B5EF4-FFF2-40B4-BE49-F238E27FC236}">
                <a16:creationId xmlns:a16="http://schemas.microsoft.com/office/drawing/2014/main" id="{5475503D-2644-BE98-3109-E28E608D5E5D}"/>
              </a:ext>
            </a:extLst>
          </p:cNvPr>
          <p:cNvSpPr>
            <a:spLocks noGrp="1"/>
          </p:cNvSpPr>
          <p:nvPr>
            <p:ph idx="1"/>
          </p:nvPr>
        </p:nvSpPr>
        <p:spPr/>
        <p:txBody>
          <a:bodyPr/>
          <a:lstStyle/>
          <a:p>
            <a:r>
              <a:rPr lang="en-IN" b="0" i="0" dirty="0">
                <a:solidFill>
                  <a:srgbClr val="7A7A7A"/>
                </a:solidFill>
                <a:effectLst/>
                <a:latin typeface="Open Sans" panose="020B0606030504020204" pitchFamily="34" charset="0"/>
              </a:rPr>
              <a:t>Every company has its own unique structure. The company’s operations, financial requirements, and everything else changes in response to changes in the industry and the company’s stage of development. At one point in time, the company cannot raise funds without security. So, Collateral becomes an integral part of the debt capital raising process. However, what if the company crosses the turnover of Rs. 500 crores and needs the working capital facility or expansion fund of Rs. 100 crores or 150 crores? In this case, the structured debt fund comes into the picture.</a:t>
            </a:r>
            <a:endParaRPr lang="en-US" dirty="0"/>
          </a:p>
        </p:txBody>
      </p:sp>
    </p:spTree>
    <p:extLst>
      <p:ext uri="{BB962C8B-B14F-4D97-AF65-F5344CB8AC3E}">
        <p14:creationId xmlns:p14="http://schemas.microsoft.com/office/powerpoint/2010/main" val="995214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0798A-24F8-A94F-9FF7-2560AB0811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B3FF39-2EF6-5C30-06BB-5D20DDB45D0D}"/>
              </a:ext>
            </a:extLst>
          </p:cNvPr>
          <p:cNvSpPr>
            <a:spLocks noGrp="1"/>
          </p:cNvSpPr>
          <p:nvPr>
            <p:ph type="title"/>
          </p:nvPr>
        </p:nvSpPr>
        <p:spPr/>
        <p:txBody>
          <a:bodyPr/>
          <a:lstStyle/>
          <a:p>
            <a:r>
              <a:rPr lang="en-US" dirty="0"/>
              <a:t>Structured Debt</a:t>
            </a:r>
          </a:p>
        </p:txBody>
      </p:sp>
      <p:sp>
        <p:nvSpPr>
          <p:cNvPr id="3" name="Content Placeholder 2">
            <a:extLst>
              <a:ext uri="{FF2B5EF4-FFF2-40B4-BE49-F238E27FC236}">
                <a16:creationId xmlns:a16="http://schemas.microsoft.com/office/drawing/2014/main" id="{C38CAB01-B2FF-0034-6B8C-0F083A412C8C}"/>
              </a:ext>
            </a:extLst>
          </p:cNvPr>
          <p:cNvSpPr>
            <a:spLocks noGrp="1"/>
          </p:cNvSpPr>
          <p:nvPr>
            <p:ph idx="1"/>
          </p:nvPr>
        </p:nvSpPr>
        <p:spPr/>
        <p:txBody>
          <a:bodyPr/>
          <a:lstStyle/>
          <a:p>
            <a:r>
              <a:rPr lang="en-IN" b="0" i="0" dirty="0">
                <a:solidFill>
                  <a:srgbClr val="7A7A7A"/>
                </a:solidFill>
                <a:effectLst/>
                <a:latin typeface="Open Sans" panose="020B0606030504020204" pitchFamily="34" charset="0"/>
              </a:rPr>
              <a:t>Every company has its own unique structure. The company’s operations, financial requirements, and everything else changes in response to changes in the industry and the company’s stage of development. At one point in time, the company cannot raise funds without security. So, Collateral becomes an integral part of the debt capital raising process. However, what if the company crosses the turnover of Rs. 500 crores and needs the working capital facility or expansion fund of Rs. 100 crores or 150 crores? In this case, the structured debt fund comes into the picture.</a:t>
            </a:r>
            <a:endParaRPr lang="en-US" dirty="0"/>
          </a:p>
        </p:txBody>
      </p:sp>
    </p:spTree>
    <p:extLst>
      <p:ext uri="{BB962C8B-B14F-4D97-AF65-F5344CB8AC3E}">
        <p14:creationId xmlns:p14="http://schemas.microsoft.com/office/powerpoint/2010/main" val="289298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2FEF3-3896-2580-5436-FBC133C795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41B445-FA30-AD14-BC55-2CFFCAA28ED5}"/>
              </a:ext>
            </a:extLst>
          </p:cNvPr>
          <p:cNvSpPr>
            <a:spLocks noGrp="1"/>
          </p:cNvSpPr>
          <p:nvPr>
            <p:ph type="title"/>
          </p:nvPr>
        </p:nvSpPr>
        <p:spPr/>
        <p:txBody>
          <a:bodyPr/>
          <a:lstStyle/>
          <a:p>
            <a:r>
              <a:rPr lang="en-US" dirty="0"/>
              <a:t>Private Equity</a:t>
            </a:r>
          </a:p>
        </p:txBody>
      </p:sp>
      <p:sp>
        <p:nvSpPr>
          <p:cNvPr id="3" name="Content Placeholder 2">
            <a:extLst>
              <a:ext uri="{FF2B5EF4-FFF2-40B4-BE49-F238E27FC236}">
                <a16:creationId xmlns:a16="http://schemas.microsoft.com/office/drawing/2014/main" id="{B8090B8C-BAD2-9C23-2B12-F63CFCDF6799}"/>
              </a:ext>
            </a:extLst>
          </p:cNvPr>
          <p:cNvSpPr>
            <a:spLocks noGrp="1"/>
          </p:cNvSpPr>
          <p:nvPr>
            <p:ph idx="1"/>
          </p:nvPr>
        </p:nvSpPr>
        <p:spPr/>
        <p:txBody>
          <a:bodyPr/>
          <a:lstStyle/>
          <a:p>
            <a:r>
              <a:rPr lang="en-IN" b="0" i="0" dirty="0">
                <a:solidFill>
                  <a:srgbClr val="666666"/>
                </a:solidFill>
                <a:effectLst/>
                <a:latin typeface="droid_serifregular"/>
              </a:rPr>
              <a:t>Accelerate with growth capital, facilitate Private Equity exits, enable part divestment by promoters, draw venture capital for exciting early stage companies.</a:t>
            </a:r>
            <a:endParaRPr lang="en-US" dirty="0"/>
          </a:p>
        </p:txBody>
      </p:sp>
    </p:spTree>
    <p:extLst>
      <p:ext uri="{BB962C8B-B14F-4D97-AF65-F5344CB8AC3E}">
        <p14:creationId xmlns:p14="http://schemas.microsoft.com/office/powerpoint/2010/main" val="2091472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EF994-863D-7215-72DF-0912DDABD9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9DB0E8-6198-8DB5-92CE-8DB228903F4A}"/>
              </a:ext>
            </a:extLst>
          </p:cNvPr>
          <p:cNvSpPr>
            <a:spLocks noGrp="1"/>
          </p:cNvSpPr>
          <p:nvPr>
            <p:ph type="title"/>
          </p:nvPr>
        </p:nvSpPr>
        <p:spPr/>
        <p:txBody>
          <a:bodyPr/>
          <a:lstStyle/>
          <a:p>
            <a:pPr algn="l"/>
            <a:r>
              <a:rPr lang="en-IN" b="0" i="0" u="none" strike="noStrike" dirty="0">
                <a:effectLst/>
                <a:latin typeface="Oswald" pitchFamily="2" charset="77"/>
              </a:rPr>
              <a:t>Mergers &amp; Acquisitions</a:t>
            </a:r>
          </a:p>
        </p:txBody>
      </p:sp>
      <p:sp>
        <p:nvSpPr>
          <p:cNvPr id="3" name="Content Placeholder 2">
            <a:extLst>
              <a:ext uri="{FF2B5EF4-FFF2-40B4-BE49-F238E27FC236}">
                <a16:creationId xmlns:a16="http://schemas.microsoft.com/office/drawing/2014/main" id="{90D45CE1-5F7E-B8F1-EE14-9943D6D31434}"/>
              </a:ext>
            </a:extLst>
          </p:cNvPr>
          <p:cNvSpPr>
            <a:spLocks noGrp="1"/>
          </p:cNvSpPr>
          <p:nvPr>
            <p:ph idx="1"/>
          </p:nvPr>
        </p:nvSpPr>
        <p:spPr/>
        <p:txBody>
          <a:bodyPr/>
          <a:lstStyle/>
          <a:p>
            <a:pPr algn="l"/>
            <a:r>
              <a:rPr lang="en-IN" b="0" i="0" dirty="0">
                <a:solidFill>
                  <a:srgbClr val="666666"/>
                </a:solidFill>
                <a:effectLst/>
                <a:latin typeface="droid_serifregular"/>
              </a:rPr>
              <a:t>Access cross-border opportunities for strategic deals and help execute 100% buy-outs and roll out Joint-Ventures, as required by our clients.</a:t>
            </a:r>
          </a:p>
        </p:txBody>
      </p:sp>
    </p:spTree>
    <p:extLst>
      <p:ext uri="{BB962C8B-B14F-4D97-AF65-F5344CB8AC3E}">
        <p14:creationId xmlns:p14="http://schemas.microsoft.com/office/powerpoint/2010/main" val="3339846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87FB6-7D5B-8840-FDC5-AA179EFBF5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4C4669-5F4B-4CC8-541F-8B78004DF61F}"/>
              </a:ext>
            </a:extLst>
          </p:cNvPr>
          <p:cNvSpPr>
            <a:spLocks noGrp="1"/>
          </p:cNvSpPr>
          <p:nvPr>
            <p:ph type="title"/>
          </p:nvPr>
        </p:nvSpPr>
        <p:spPr/>
        <p:txBody>
          <a:bodyPr/>
          <a:lstStyle/>
          <a:p>
            <a:r>
              <a:rPr lang="en-US" dirty="0"/>
              <a:t>Who we are </a:t>
            </a:r>
          </a:p>
        </p:txBody>
      </p:sp>
      <p:sp>
        <p:nvSpPr>
          <p:cNvPr id="3" name="Content Placeholder 2">
            <a:extLst>
              <a:ext uri="{FF2B5EF4-FFF2-40B4-BE49-F238E27FC236}">
                <a16:creationId xmlns:a16="http://schemas.microsoft.com/office/drawing/2014/main" id="{7A4CB9F7-24B3-6D14-7716-2CB6A280220D}"/>
              </a:ext>
            </a:extLst>
          </p:cNvPr>
          <p:cNvSpPr>
            <a:spLocks noGrp="1"/>
          </p:cNvSpPr>
          <p:nvPr>
            <p:ph idx="1"/>
          </p:nvPr>
        </p:nvSpPr>
        <p:spPr>
          <a:xfrm>
            <a:off x="387627" y="2276061"/>
            <a:ext cx="11223180" cy="3692069"/>
          </a:xfrm>
        </p:spPr>
        <p:txBody>
          <a:bodyPr>
            <a:normAutofit/>
          </a:bodyPr>
          <a:lstStyle/>
          <a:p>
            <a:r>
              <a:rPr lang="en-US" dirty="0"/>
              <a:t>Aldebaran is a mid size investment bank which specializes in Financial Sponsor coverage in areas of fund raise , private credit, structured credit and investments through private equity and capital markets . Our purpose is to enhance shareholders value and enhance , sustain &amp; grow economic worth of the company</a:t>
            </a:r>
          </a:p>
          <a:p>
            <a:r>
              <a:rPr lang="en-US" dirty="0"/>
              <a:t>The company has been founded by Venkatachalam </a:t>
            </a:r>
            <a:r>
              <a:rPr lang="en-US" dirty="0" err="1"/>
              <a:t>Achutharayan</a:t>
            </a:r>
            <a:r>
              <a:rPr lang="en-US" dirty="0"/>
              <a:t> , A seasoned banker having more than 20 years of senior coverage experience in commercial banking (SME) division, most of which was in Citibank N.A . His expertise  ranges in areas of debt, treasury, trade services,  ECB &amp; Capital markets .  Our associates are reputed CA’s, Lawyers and I-Bankers who have worked in the best in class IB firms</a:t>
            </a:r>
          </a:p>
          <a:p>
            <a:pPr algn="l" fontAlgn="base"/>
            <a:r>
              <a:rPr lang="en-IN" b="0" i="0" u="none" strike="noStrike" dirty="0">
                <a:solidFill>
                  <a:srgbClr val="323743"/>
                </a:solidFill>
                <a:effectLst/>
                <a:latin typeface="Open Sans" panose="020F0502020204030204" pitchFamily="34" charset="0"/>
              </a:rPr>
              <a:t>We have a deep sense of purpose when we </a:t>
            </a:r>
            <a:r>
              <a:rPr lang="en-IN" dirty="0">
                <a:solidFill>
                  <a:srgbClr val="323743"/>
                </a:solidFill>
                <a:latin typeface="Open Sans" panose="020F0502020204030204" pitchFamily="34" charset="0"/>
              </a:rPr>
              <a:t>witness typical SME’s have common gaps </a:t>
            </a:r>
            <a:r>
              <a:rPr lang="en-IN" b="0" i="0" u="none" strike="noStrike" dirty="0">
                <a:solidFill>
                  <a:srgbClr val="323743"/>
                </a:solidFill>
                <a:effectLst/>
                <a:latin typeface="Open Sans" panose="020F0502020204030204" pitchFamily="34" charset="0"/>
              </a:rPr>
              <a:t>in board structure , taxation , inventory management , balance sheet management and our management  consulting endeavours  that they are adequately addressed before they are taken to investor . </a:t>
            </a:r>
          </a:p>
          <a:p>
            <a:pPr algn="l" fontAlgn="base"/>
            <a:endParaRPr lang="en-IN" b="0" i="0" u="none" strike="noStrike" dirty="0">
              <a:solidFill>
                <a:srgbClr val="323743"/>
              </a:solidFill>
              <a:effectLst/>
              <a:latin typeface="Open Sans" panose="020F0502020204030204" pitchFamily="34" charset="0"/>
            </a:endParaRPr>
          </a:p>
          <a:p>
            <a:endParaRPr lang="en-US" dirty="0"/>
          </a:p>
        </p:txBody>
      </p:sp>
    </p:spTree>
    <p:extLst>
      <p:ext uri="{BB962C8B-B14F-4D97-AF65-F5344CB8AC3E}">
        <p14:creationId xmlns:p14="http://schemas.microsoft.com/office/powerpoint/2010/main" val="1551139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B57B2C-5ACF-34AE-2D29-EAF49A18AC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BE5AA2-2C5E-0158-817F-406F1EACA9F8}"/>
              </a:ext>
            </a:extLst>
          </p:cNvPr>
          <p:cNvSpPr>
            <a:spLocks noGrp="1"/>
          </p:cNvSpPr>
          <p:nvPr>
            <p:ph type="title"/>
          </p:nvPr>
        </p:nvSpPr>
        <p:spPr/>
        <p:txBody>
          <a:bodyPr/>
          <a:lstStyle/>
          <a:p>
            <a:r>
              <a:rPr lang="en-US" dirty="0"/>
              <a:t>Who we are </a:t>
            </a:r>
          </a:p>
        </p:txBody>
      </p:sp>
      <p:sp>
        <p:nvSpPr>
          <p:cNvPr id="3" name="Content Placeholder 2">
            <a:extLst>
              <a:ext uri="{FF2B5EF4-FFF2-40B4-BE49-F238E27FC236}">
                <a16:creationId xmlns:a16="http://schemas.microsoft.com/office/drawing/2014/main" id="{99BC6583-04FC-39C3-FBA8-EF77000ECE15}"/>
              </a:ext>
            </a:extLst>
          </p:cNvPr>
          <p:cNvSpPr>
            <a:spLocks noGrp="1"/>
          </p:cNvSpPr>
          <p:nvPr>
            <p:ph idx="1"/>
          </p:nvPr>
        </p:nvSpPr>
        <p:spPr>
          <a:xfrm>
            <a:off x="387627" y="2276061"/>
            <a:ext cx="11223180" cy="3692069"/>
          </a:xfrm>
        </p:spPr>
        <p:txBody>
          <a:bodyPr>
            <a:normAutofit/>
          </a:bodyPr>
          <a:lstStyle/>
          <a:p>
            <a:pPr algn="l" fontAlgn="base"/>
            <a:r>
              <a:rPr lang="en-IN" b="0" i="0" u="none" strike="noStrike" dirty="0">
                <a:solidFill>
                  <a:srgbClr val="323743"/>
                </a:solidFill>
                <a:effectLst/>
                <a:latin typeface="Open Sans" panose="020F0502020204030204" pitchFamily="34" charset="0"/>
              </a:rPr>
              <a:t>In our Vision to “Enhance, Sustain, Grow’’ the shareholders value we shall employ necessary tools of fund raising – Be it Debt or Equity . We strive to help position SME’s to Re-Brand, Re –Position themselves to offer products with futuristic appeal coupled with technology acting as a force multiplier in revenue growth build robust internal systems and enhance board structures which shall appeal market perception , increase revenues and enhance shareholders value in the long run</a:t>
            </a:r>
          </a:p>
          <a:p>
            <a:endParaRPr lang="en-US" dirty="0"/>
          </a:p>
        </p:txBody>
      </p:sp>
    </p:spTree>
    <p:extLst>
      <p:ext uri="{BB962C8B-B14F-4D97-AF65-F5344CB8AC3E}">
        <p14:creationId xmlns:p14="http://schemas.microsoft.com/office/powerpoint/2010/main" val="1583721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8A8A45-219A-688F-7AC1-767506439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DADFE7-DA4D-614D-0DC3-FA7DB746BA47}"/>
              </a:ext>
            </a:extLst>
          </p:cNvPr>
          <p:cNvSpPr>
            <a:spLocks noGrp="1"/>
          </p:cNvSpPr>
          <p:nvPr>
            <p:ph type="title"/>
          </p:nvPr>
        </p:nvSpPr>
        <p:spPr/>
        <p:txBody>
          <a:bodyPr/>
          <a:lstStyle/>
          <a:p>
            <a:r>
              <a:rPr lang="en-US" dirty="0"/>
              <a:t>How  we  work</a:t>
            </a:r>
          </a:p>
        </p:txBody>
      </p:sp>
      <p:sp>
        <p:nvSpPr>
          <p:cNvPr id="3" name="Content Placeholder 2">
            <a:extLst>
              <a:ext uri="{FF2B5EF4-FFF2-40B4-BE49-F238E27FC236}">
                <a16:creationId xmlns:a16="http://schemas.microsoft.com/office/drawing/2014/main" id="{9AB1F35D-B64E-7145-BC0A-8B01BD559F02}"/>
              </a:ext>
            </a:extLst>
          </p:cNvPr>
          <p:cNvSpPr>
            <a:spLocks noGrp="1"/>
          </p:cNvSpPr>
          <p:nvPr>
            <p:ph idx="1"/>
          </p:nvPr>
        </p:nvSpPr>
        <p:spPr>
          <a:xfrm>
            <a:off x="387627" y="2276061"/>
            <a:ext cx="11223180" cy="3692069"/>
          </a:xfrm>
        </p:spPr>
        <p:txBody>
          <a:bodyPr>
            <a:normAutofit/>
          </a:bodyPr>
          <a:lstStyle/>
          <a:p>
            <a:r>
              <a:rPr lang="en-US" dirty="0"/>
              <a:t>Timing – Timing is key , With Plethora of financial products available in market , Often its not quantum of cost of capital which is important , The key in Investment Banking is what financial product is employed on the life cycle of the company</a:t>
            </a:r>
          </a:p>
          <a:p>
            <a:r>
              <a:rPr lang="en-US" dirty="0"/>
              <a:t>Client Side – Its pertinent that the vision and character of the promoter should match with the goals of the investor , We have a deep sense of acknowledgement of the pains taken by entrepreneurs and would ensure no conflict in any of our actions which can create pain spots in any investment structures proposed</a:t>
            </a:r>
          </a:p>
          <a:p>
            <a:r>
              <a:rPr lang="en-US" dirty="0"/>
              <a:t>Evaluation &amp; transparency in product suite offering – Client education is of far most importance , Our strength lies in transparently explaining all available product suites for the client at his disposal</a:t>
            </a:r>
          </a:p>
          <a:p>
            <a:r>
              <a:rPr lang="en-US" dirty="0"/>
              <a:t>Strategic consulting &amp; Positioning – Market not only rewards growth but there is a premium to perceived excellence , be it a disruptive innovation, strong corporate governance, technology as a force multiplier and growth prospects . Our proposition is proper packaging to ensure </a:t>
            </a:r>
          </a:p>
        </p:txBody>
      </p:sp>
    </p:spTree>
    <p:extLst>
      <p:ext uri="{BB962C8B-B14F-4D97-AF65-F5344CB8AC3E}">
        <p14:creationId xmlns:p14="http://schemas.microsoft.com/office/powerpoint/2010/main" val="3890342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B215D-8A21-A8CE-D4A5-F9AA996624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4900EC-BFCC-AA01-0224-F0FC3A14FFEF}"/>
              </a:ext>
            </a:extLst>
          </p:cNvPr>
          <p:cNvSpPr>
            <a:spLocks noGrp="1"/>
          </p:cNvSpPr>
          <p:nvPr>
            <p:ph type="title"/>
          </p:nvPr>
        </p:nvSpPr>
        <p:spPr/>
        <p:txBody>
          <a:bodyPr/>
          <a:lstStyle/>
          <a:p>
            <a:r>
              <a:rPr lang="en-US" dirty="0"/>
              <a:t>How we work</a:t>
            </a:r>
          </a:p>
        </p:txBody>
      </p:sp>
      <p:sp>
        <p:nvSpPr>
          <p:cNvPr id="3" name="Content Placeholder 2">
            <a:extLst>
              <a:ext uri="{FF2B5EF4-FFF2-40B4-BE49-F238E27FC236}">
                <a16:creationId xmlns:a16="http://schemas.microsoft.com/office/drawing/2014/main" id="{C00B47FF-6F02-B38F-3506-41AA707220B2}"/>
              </a:ext>
            </a:extLst>
          </p:cNvPr>
          <p:cNvSpPr>
            <a:spLocks noGrp="1"/>
          </p:cNvSpPr>
          <p:nvPr>
            <p:ph idx="1"/>
          </p:nvPr>
        </p:nvSpPr>
        <p:spPr>
          <a:xfrm>
            <a:off x="387627" y="2276061"/>
            <a:ext cx="11223180" cy="3692069"/>
          </a:xfrm>
        </p:spPr>
        <p:txBody>
          <a:bodyPr>
            <a:normAutofit/>
          </a:bodyPr>
          <a:lstStyle/>
          <a:p>
            <a:pPr marL="0" indent="0">
              <a:buNone/>
            </a:pPr>
            <a:endParaRPr lang="en-US" dirty="0"/>
          </a:p>
          <a:p>
            <a:r>
              <a:rPr lang="en-US" dirty="0"/>
              <a:t>Price Discovery – </a:t>
            </a:r>
            <a:r>
              <a:rPr lang="en-IN" b="0" i="0" u="none" strike="noStrike" dirty="0">
                <a:effectLst/>
                <a:latin typeface="Poppins" panose="020B0604020202020204" pitchFamily="34" charset="0"/>
              </a:rPr>
              <a:t>Valuing businesses require understanding and analysis of a variety of complex factors including detailed technical knowledge of value drivers and in-depth industry knowledge.</a:t>
            </a:r>
          </a:p>
          <a:p>
            <a:r>
              <a:rPr lang="en-IN" dirty="0">
                <a:latin typeface="Poppins" panose="020B0604020202020204" pitchFamily="34" charset="0"/>
              </a:rPr>
              <a:t>Negotiation – Its not Money that’s key  , Its clauses hidden and un-read . Be fair , Transparent and ensure all clauses satisfy regulatory and deals are win-win to all stakeholders in a transaction</a:t>
            </a:r>
          </a:p>
          <a:p>
            <a:r>
              <a:rPr lang="en-IN" dirty="0">
                <a:latin typeface="Poppins" panose="020B0604020202020204" pitchFamily="34" charset="0"/>
              </a:rPr>
              <a:t>Closure – An appropriate closure depends on criticality of the transaction and impact on business . We would strive to keep precision timing on deals </a:t>
            </a:r>
            <a:endParaRPr lang="en-US" dirty="0"/>
          </a:p>
        </p:txBody>
      </p:sp>
    </p:spTree>
    <p:extLst>
      <p:ext uri="{BB962C8B-B14F-4D97-AF65-F5344CB8AC3E}">
        <p14:creationId xmlns:p14="http://schemas.microsoft.com/office/powerpoint/2010/main" val="367538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A1F5D12-7E43-5610-0C1A-C1AB388A39C0}"/>
            </a:ext>
          </a:extLst>
        </p:cNvPr>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DF298A4-A5DD-DD0A-E05F-810F72E59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E7794F-3D5C-85DF-1E0E-C62B9825E55C}"/>
              </a:ext>
            </a:extLst>
          </p:cNvPr>
          <p:cNvSpPr>
            <a:spLocks noGrp="1"/>
          </p:cNvSpPr>
          <p:nvPr>
            <p:ph type="title"/>
          </p:nvPr>
        </p:nvSpPr>
        <p:spPr>
          <a:xfrm>
            <a:off x="4449934" y="702156"/>
            <a:ext cx="7157865" cy="1013800"/>
          </a:xfrm>
        </p:spPr>
        <p:txBody>
          <a:bodyPr>
            <a:normAutofit/>
          </a:bodyPr>
          <a:lstStyle/>
          <a:p>
            <a:r>
              <a:rPr lang="en-US" dirty="0">
                <a:solidFill>
                  <a:schemeClr val="accent1"/>
                </a:solidFill>
              </a:rPr>
              <a:t>Key Success Factors</a:t>
            </a:r>
          </a:p>
        </p:txBody>
      </p:sp>
      <p:pic>
        <p:nvPicPr>
          <p:cNvPr id="37" name="Picture 36" descr="Large skydiving group mid-air">
            <a:extLst>
              <a:ext uri="{FF2B5EF4-FFF2-40B4-BE49-F238E27FC236}">
                <a16:creationId xmlns:a16="http://schemas.microsoft.com/office/drawing/2014/main" id="{52551529-38F6-7F73-13D7-707D04AE2C90}"/>
              </a:ext>
            </a:extLst>
          </p:cNvPr>
          <p:cNvPicPr>
            <a:picLocks noChangeAspect="1"/>
          </p:cNvPicPr>
          <p:nvPr/>
        </p:nvPicPr>
        <p:blipFill rotWithShape="1">
          <a:blip r:embed="rId2"/>
          <a:srcRect l="30552" r="29384"/>
          <a:stretch/>
        </p:blipFill>
        <p:spPr>
          <a:xfrm>
            <a:off x="20" y="10"/>
            <a:ext cx="4131713" cy="6857989"/>
          </a:xfrm>
          <a:prstGeom prst="rect">
            <a:avLst/>
          </a:prstGeom>
        </p:spPr>
      </p:pic>
      <p:sp>
        <p:nvSpPr>
          <p:cNvPr id="38" name="Rectangle 37">
            <a:extLst>
              <a:ext uri="{FF2B5EF4-FFF2-40B4-BE49-F238E27FC236}">
                <a16:creationId xmlns:a16="http://schemas.microsoft.com/office/drawing/2014/main" id="{288A86A8-DBFB-A132-2920-C2AB7A6C2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9934" y="457200"/>
            <a:ext cx="7223760" cy="91440"/>
          </a:xfrm>
          <a:prstGeom prst="rect">
            <a:avLst/>
          </a:prstGeom>
          <a:solidFill>
            <a:srgbClr val="E9AE4F"/>
          </a:solidFill>
          <a:ln>
            <a:solidFill>
              <a:srgbClr val="E9AE4F"/>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Content Placeholder 2">
            <a:extLst>
              <a:ext uri="{FF2B5EF4-FFF2-40B4-BE49-F238E27FC236}">
                <a16:creationId xmlns:a16="http://schemas.microsoft.com/office/drawing/2014/main" id="{E8B7900F-E14B-5F18-C8E5-BF1B17B9354C}"/>
              </a:ext>
            </a:extLst>
          </p:cNvPr>
          <p:cNvSpPr>
            <a:spLocks noGrp="1"/>
          </p:cNvSpPr>
          <p:nvPr>
            <p:ph idx="1"/>
          </p:nvPr>
        </p:nvSpPr>
        <p:spPr>
          <a:xfrm>
            <a:off x="4449934" y="1896533"/>
            <a:ext cx="7157866" cy="3962266"/>
          </a:xfrm>
        </p:spPr>
        <p:txBody>
          <a:bodyPr>
            <a:normAutofit fontScale="92500" lnSpcReduction="20000"/>
          </a:bodyPr>
          <a:lstStyle/>
          <a:p>
            <a:pPr>
              <a:buClr>
                <a:srgbClr val="E9AE4F"/>
              </a:buClr>
            </a:pPr>
            <a:r>
              <a:rPr lang="en-US" dirty="0"/>
              <a:t>Strong analytical approach coupled with traditional judgment – As most of our principals consultants have been with best in class international financial institutions our team has combined experience well over 50 years . A strong analytical approach , coupled with intuition and in depth knowledge across industry verticals adds to our strength</a:t>
            </a:r>
          </a:p>
          <a:p>
            <a:pPr>
              <a:buClr>
                <a:srgbClr val="E9AE4F"/>
              </a:buClr>
            </a:pPr>
            <a:r>
              <a:rPr lang="en-US" dirty="0"/>
              <a:t>Network &amp; Experience – A robust investor connect , long term association with Merchant Bankers , AIF’s , Equity Funds ensures we adequately represent more than one principal for our client</a:t>
            </a:r>
          </a:p>
          <a:p>
            <a:pPr>
              <a:buClr>
                <a:srgbClr val="E9AE4F"/>
              </a:buClr>
            </a:pPr>
            <a:r>
              <a:rPr lang="en-US" dirty="0"/>
              <a:t>Judgement – We smell the coffee , If any legal clauses , commercial terms are not win-win to all stakeholders we would not go ahead with the transaction . At any point of time we shall be bi-</a:t>
            </a:r>
            <a:r>
              <a:rPr lang="en-US" dirty="0" err="1"/>
              <a:t>partisian</a:t>
            </a:r>
            <a:r>
              <a:rPr lang="en-US" dirty="0"/>
              <a:t> both on the investor or on the client side</a:t>
            </a:r>
          </a:p>
          <a:p>
            <a:pPr>
              <a:buClr>
                <a:srgbClr val="E9AE4F"/>
              </a:buClr>
            </a:pPr>
            <a:r>
              <a:rPr lang="en-US" dirty="0"/>
              <a:t>Long term –All our associations and proposed transactions offered would be structured with an horizon of 18-36 months , We value the vison of the promoter and would ensure that long term  interest of shareholders are given primary </a:t>
            </a:r>
            <a:r>
              <a:rPr lang="en-US" dirty="0" err="1"/>
              <a:t>priorty</a:t>
            </a:r>
            <a:endParaRPr lang="en-US" dirty="0"/>
          </a:p>
        </p:txBody>
      </p:sp>
    </p:spTree>
    <p:extLst>
      <p:ext uri="{BB962C8B-B14F-4D97-AF65-F5344CB8AC3E}">
        <p14:creationId xmlns:p14="http://schemas.microsoft.com/office/powerpoint/2010/main" val="269201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E81B1-B255-4322-7BBC-A0F2ABBE8C6F}"/>
              </a:ext>
            </a:extLst>
          </p:cNvPr>
          <p:cNvSpPr>
            <a:spLocks noGrp="1"/>
          </p:cNvSpPr>
          <p:nvPr>
            <p:ph type="title"/>
          </p:nvPr>
        </p:nvSpPr>
        <p:spPr/>
        <p:txBody>
          <a:bodyPr/>
          <a:lstStyle/>
          <a:p>
            <a:r>
              <a:rPr lang="en-US" dirty="0"/>
              <a:t>What we do</a:t>
            </a:r>
          </a:p>
        </p:txBody>
      </p:sp>
      <p:graphicFrame>
        <p:nvGraphicFramePr>
          <p:cNvPr id="14" name="Content Placeholder 13">
            <a:extLst>
              <a:ext uri="{FF2B5EF4-FFF2-40B4-BE49-F238E27FC236}">
                <a16:creationId xmlns:a16="http://schemas.microsoft.com/office/drawing/2014/main" id="{83487763-C669-8288-7910-0CE8B1D30251}"/>
              </a:ext>
            </a:extLst>
          </p:cNvPr>
          <p:cNvGraphicFramePr>
            <a:graphicFrameLocks noGrp="1"/>
          </p:cNvGraphicFramePr>
          <p:nvPr>
            <p:ph sz="half" idx="1"/>
            <p:extLst>
              <p:ext uri="{D42A27DB-BD31-4B8C-83A1-F6EECF244321}">
                <p14:modId xmlns:p14="http://schemas.microsoft.com/office/powerpoint/2010/main" val="960999445"/>
              </p:ext>
            </p:extLst>
          </p:nvPr>
        </p:nvGraphicFramePr>
        <p:xfrm>
          <a:off x="581023" y="1864405"/>
          <a:ext cx="11029615" cy="5740536"/>
        </p:xfrm>
        <a:graphic>
          <a:graphicData uri="http://schemas.openxmlformats.org/drawingml/2006/table">
            <a:tbl>
              <a:tblPr firstRow="1" bandRow="1">
                <a:tableStyleId>{5C22544A-7EE6-4342-B048-85BDC9FD1C3A}</a:tableStyleId>
              </a:tblPr>
              <a:tblGrid>
                <a:gridCol w="2205923">
                  <a:extLst>
                    <a:ext uri="{9D8B030D-6E8A-4147-A177-3AD203B41FA5}">
                      <a16:colId xmlns:a16="http://schemas.microsoft.com/office/drawing/2014/main" val="1471507803"/>
                    </a:ext>
                  </a:extLst>
                </a:gridCol>
                <a:gridCol w="2205923">
                  <a:extLst>
                    <a:ext uri="{9D8B030D-6E8A-4147-A177-3AD203B41FA5}">
                      <a16:colId xmlns:a16="http://schemas.microsoft.com/office/drawing/2014/main" val="437704610"/>
                    </a:ext>
                  </a:extLst>
                </a:gridCol>
                <a:gridCol w="2205923">
                  <a:extLst>
                    <a:ext uri="{9D8B030D-6E8A-4147-A177-3AD203B41FA5}">
                      <a16:colId xmlns:a16="http://schemas.microsoft.com/office/drawing/2014/main" val="1570029610"/>
                    </a:ext>
                  </a:extLst>
                </a:gridCol>
                <a:gridCol w="2205923">
                  <a:extLst>
                    <a:ext uri="{9D8B030D-6E8A-4147-A177-3AD203B41FA5}">
                      <a16:colId xmlns:a16="http://schemas.microsoft.com/office/drawing/2014/main" val="2319073966"/>
                    </a:ext>
                  </a:extLst>
                </a:gridCol>
                <a:gridCol w="2205923">
                  <a:extLst>
                    <a:ext uri="{9D8B030D-6E8A-4147-A177-3AD203B41FA5}">
                      <a16:colId xmlns:a16="http://schemas.microsoft.com/office/drawing/2014/main" val="3208217744"/>
                    </a:ext>
                  </a:extLst>
                </a:gridCol>
              </a:tblGrid>
              <a:tr h="61989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Debt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Equity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Consulting</a:t>
                      </a:r>
                    </a:p>
                  </a:txBody>
                  <a:tcPr/>
                </a:tc>
                <a:tc>
                  <a:txBody>
                    <a:bodyPr/>
                    <a:lstStyle/>
                    <a:p>
                      <a:r>
                        <a:rPr lang="en-US" dirty="0"/>
                        <a:t>Transaction Advisory</a:t>
                      </a:r>
                    </a:p>
                  </a:txBody>
                  <a:tcPr/>
                </a:tc>
                <a:tc>
                  <a:txBody>
                    <a:bodyPr/>
                    <a:lstStyle/>
                    <a:p>
                      <a:r>
                        <a:rPr lang="en-US" dirty="0"/>
                        <a:t>Other Allied Activities</a:t>
                      </a:r>
                    </a:p>
                  </a:txBody>
                  <a:tcPr/>
                </a:tc>
                <a:extLst>
                  <a:ext uri="{0D108BD9-81ED-4DB2-BD59-A6C34878D82A}">
                    <a16:rowId xmlns:a16="http://schemas.microsoft.com/office/drawing/2014/main" val="1418307607"/>
                  </a:ext>
                </a:extLst>
              </a:tr>
              <a:tr h="619896">
                <a:tc>
                  <a:txBody>
                    <a:bodyPr/>
                    <a:lstStyle/>
                    <a:p>
                      <a:r>
                        <a:rPr lang="en-US" dirty="0"/>
                        <a:t>Debt Syndication </a:t>
                      </a:r>
                    </a:p>
                  </a:txBody>
                  <a:tcPr/>
                </a:tc>
                <a:tc>
                  <a:txBody>
                    <a:bodyPr/>
                    <a:lstStyle/>
                    <a:p>
                      <a:pPr fontAlgn="base"/>
                      <a:r>
                        <a:rPr lang="en-IN" sz="1800" b="0" i="0" kern="1200" dirty="0">
                          <a:solidFill>
                            <a:schemeClr val="dk1"/>
                          </a:solidFill>
                          <a:effectLst/>
                          <a:latin typeface="+mn-lt"/>
                          <a:ea typeface="+mn-ea"/>
                          <a:cs typeface="+mn-cs"/>
                        </a:rPr>
                        <a:t>Early Stage</a:t>
                      </a:r>
                    </a:p>
                    <a:p>
                      <a:pPr fontAlgn="base"/>
                      <a:r>
                        <a:rPr lang="en-IN" sz="1800" b="0" i="0" kern="1200" dirty="0">
                          <a:solidFill>
                            <a:schemeClr val="dk1"/>
                          </a:solidFill>
                          <a:effectLst/>
                          <a:latin typeface="+mn-lt"/>
                          <a:ea typeface="+mn-ea"/>
                          <a:cs typeface="+mn-cs"/>
                        </a:rPr>
                        <a:t>PE/VC/Family Office</a:t>
                      </a:r>
                    </a:p>
                    <a:p>
                      <a:pPr fontAlgn="base"/>
                      <a:r>
                        <a:rPr lang="en-IN" sz="1800" b="0" i="0" kern="1200" dirty="0">
                          <a:solidFill>
                            <a:schemeClr val="dk1"/>
                          </a:solidFill>
                          <a:effectLst/>
                          <a:latin typeface="+mn-lt"/>
                          <a:ea typeface="+mn-ea"/>
                          <a:cs typeface="+mn-cs"/>
                        </a:rPr>
                        <a:t>M&amp;A / Takeover</a:t>
                      </a:r>
                    </a:p>
                    <a:p>
                      <a:pPr fontAlgn="base"/>
                      <a:r>
                        <a:rPr lang="en-IN" sz="1800" b="0" i="0" kern="1200" dirty="0">
                          <a:solidFill>
                            <a:schemeClr val="dk1"/>
                          </a:solidFill>
                          <a:effectLst/>
                          <a:latin typeface="+mn-lt"/>
                          <a:ea typeface="+mn-ea"/>
                          <a:cs typeface="+mn-cs"/>
                        </a:rPr>
                        <a:t>Placements</a:t>
                      </a:r>
                    </a:p>
                  </a:txBody>
                  <a:tcPr/>
                </a:tc>
                <a:tc>
                  <a:txBody>
                    <a:bodyPr/>
                    <a:lstStyle/>
                    <a:p>
                      <a:pPr fontAlgn="base"/>
                      <a:r>
                        <a:rPr lang="en-IN" sz="1800" b="0" i="0" kern="1200" dirty="0">
                          <a:solidFill>
                            <a:schemeClr val="dk1"/>
                          </a:solidFill>
                          <a:effectLst/>
                          <a:latin typeface="+mn-lt"/>
                          <a:ea typeface="+mn-ea"/>
                          <a:cs typeface="+mn-cs"/>
                        </a:rPr>
                        <a:t>Financial</a:t>
                      </a:r>
                    </a:p>
                  </a:txBody>
                  <a:tcPr/>
                </a:tc>
                <a:tc>
                  <a:txBody>
                    <a:bodyPr/>
                    <a:lstStyle/>
                    <a:p>
                      <a:r>
                        <a:rPr lang="en-US" dirty="0"/>
                        <a:t>Trade Services – Export &amp; Import </a:t>
                      </a:r>
                    </a:p>
                  </a:txBody>
                  <a:tcPr/>
                </a:tc>
                <a:tc>
                  <a:txBody>
                    <a:bodyPr/>
                    <a:lstStyle/>
                    <a:p>
                      <a:r>
                        <a:rPr lang="en-US" dirty="0"/>
                        <a:t>Listing Compliance</a:t>
                      </a:r>
                    </a:p>
                  </a:txBody>
                  <a:tcPr/>
                </a:tc>
                <a:extLst>
                  <a:ext uri="{0D108BD9-81ED-4DB2-BD59-A6C34878D82A}">
                    <a16:rowId xmlns:a16="http://schemas.microsoft.com/office/drawing/2014/main" val="151124540"/>
                  </a:ext>
                </a:extLst>
              </a:tr>
              <a:tr h="619896">
                <a:tc>
                  <a:txBody>
                    <a:bodyPr/>
                    <a:lstStyle/>
                    <a:p>
                      <a:r>
                        <a:rPr lang="en-US" dirty="0"/>
                        <a:t>Structured Debt</a:t>
                      </a:r>
                    </a:p>
                  </a:txBody>
                  <a:tcPr/>
                </a:tc>
                <a:tc>
                  <a:txBody>
                    <a:bodyPr/>
                    <a:lstStyle/>
                    <a:p>
                      <a:pPr fontAlgn="base"/>
                      <a:r>
                        <a:rPr lang="en-IN" sz="1800" b="0" i="0" kern="1200" dirty="0">
                          <a:solidFill>
                            <a:schemeClr val="dk1"/>
                          </a:solidFill>
                          <a:effectLst/>
                          <a:latin typeface="+mn-lt"/>
                          <a:ea typeface="+mn-ea"/>
                          <a:cs typeface="+mn-cs"/>
                        </a:rPr>
                        <a:t>Capital Markets</a:t>
                      </a:r>
                    </a:p>
                    <a:p>
                      <a:pPr lvl="1" fontAlgn="base"/>
                      <a:r>
                        <a:rPr lang="en-IN" sz="1800" b="0" i="0" kern="1200" dirty="0">
                          <a:solidFill>
                            <a:schemeClr val="dk1"/>
                          </a:solidFill>
                          <a:effectLst/>
                          <a:latin typeface="+mn-lt"/>
                          <a:ea typeface="+mn-ea"/>
                          <a:cs typeface="+mn-cs"/>
                        </a:rPr>
                        <a:t>IPO – SME / MB</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Strategic – Market Expansion &amp; Feasibility study</a:t>
                      </a:r>
                    </a:p>
                  </a:txBody>
                  <a:tcPr/>
                </a:tc>
                <a:tc>
                  <a:txBody>
                    <a:bodyPr/>
                    <a:lstStyle/>
                    <a:p>
                      <a:r>
                        <a:rPr lang="en-US" dirty="0"/>
                        <a:t>ECB &amp; ODI </a:t>
                      </a:r>
                    </a:p>
                  </a:txBody>
                  <a:tcPr/>
                </a:tc>
                <a:tc>
                  <a:txBody>
                    <a:bodyPr/>
                    <a:lstStyle/>
                    <a:p>
                      <a:r>
                        <a:rPr lang="en-US" dirty="0"/>
                        <a:t>Investment Structure</a:t>
                      </a:r>
                    </a:p>
                  </a:txBody>
                  <a:tcPr/>
                </a:tc>
                <a:extLst>
                  <a:ext uri="{0D108BD9-81ED-4DB2-BD59-A6C34878D82A}">
                    <a16:rowId xmlns:a16="http://schemas.microsoft.com/office/drawing/2014/main" val="3958906209"/>
                  </a:ext>
                </a:extLst>
              </a:tr>
              <a:tr h="61989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Institutional Debt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Trade Finance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Risk Matrix – Business Intelligence (Suppliers, Creditors, Other stakeholders)</a:t>
                      </a:r>
                    </a:p>
                  </a:txBody>
                  <a:tcPr/>
                </a:tc>
                <a:tc>
                  <a:txBody>
                    <a:bodyPr/>
                    <a:lstStyle/>
                    <a:p>
                      <a:r>
                        <a:rPr lang="en-US" dirty="0"/>
                        <a:t>Corporate restructuring </a:t>
                      </a:r>
                    </a:p>
                  </a:txBody>
                  <a:tcPr/>
                </a:tc>
                <a:tc>
                  <a:txBody>
                    <a:bodyPr/>
                    <a:lstStyle/>
                    <a:p>
                      <a:r>
                        <a:rPr lang="en-US" dirty="0"/>
                        <a:t>IPR Laws</a:t>
                      </a:r>
                    </a:p>
                  </a:txBody>
                  <a:tcPr/>
                </a:tc>
                <a:extLst>
                  <a:ext uri="{0D108BD9-81ED-4DB2-BD59-A6C34878D82A}">
                    <a16:rowId xmlns:a16="http://schemas.microsoft.com/office/drawing/2014/main" val="3161574569"/>
                  </a:ext>
                </a:extLst>
              </a:tr>
              <a:tr h="619896">
                <a:tc>
                  <a:txBody>
                    <a:bodyPr/>
                    <a:lstStyle/>
                    <a:p>
                      <a:endParaRPr lang="en-US" dirty="0"/>
                    </a:p>
                  </a:txBody>
                  <a:tcPr/>
                </a:tc>
                <a:tc>
                  <a:txBody>
                    <a:bodyPr/>
                    <a:lstStyle/>
                    <a:p>
                      <a:endParaRPr lang="en-US" dirty="0"/>
                    </a:p>
                  </a:txBody>
                  <a:tcPr/>
                </a:tc>
                <a:tc>
                  <a:txBody>
                    <a:bodyPr/>
                    <a:lstStyle/>
                    <a:p>
                      <a:pPr fontAlgn="base"/>
                      <a:r>
                        <a:rPr lang="en-IN" sz="1800" b="0" i="0" kern="1200" dirty="0">
                          <a:solidFill>
                            <a:schemeClr val="dk1"/>
                          </a:solidFill>
                          <a:effectLst/>
                          <a:latin typeface="+mn-lt"/>
                          <a:ea typeface="+mn-ea"/>
                          <a:cs typeface="+mn-cs"/>
                        </a:rPr>
                        <a:t>Operational</a:t>
                      </a:r>
                    </a:p>
                    <a:p>
                      <a:pPr fontAlgn="base"/>
                      <a:r>
                        <a:rPr lang="en-IN" sz="1800" b="0" i="0" kern="1200" dirty="0">
                          <a:solidFill>
                            <a:schemeClr val="dk1"/>
                          </a:solidFill>
                          <a:effectLst/>
                          <a:latin typeface="+mn-lt"/>
                          <a:ea typeface="+mn-ea"/>
                          <a:cs typeface="+mn-cs"/>
                        </a:rPr>
                        <a:t>Systems &amp; Processes</a:t>
                      </a:r>
                    </a:p>
                  </a:txBody>
                  <a:tcPr/>
                </a:tc>
                <a:tc>
                  <a:txBody>
                    <a:bodyPr/>
                    <a:lstStyle/>
                    <a:p>
                      <a:r>
                        <a:rPr lang="en-US" dirty="0"/>
                        <a:t>Corporate Actions – Valuations, Open offer, rights issue, buy back , delisting</a:t>
                      </a:r>
                    </a:p>
                  </a:txBody>
                  <a:tcPr/>
                </a:tc>
                <a:tc>
                  <a:txBody>
                    <a:bodyPr/>
                    <a:lstStyle/>
                    <a:p>
                      <a:r>
                        <a:rPr lang="en-US" dirty="0" err="1"/>
                        <a:t>Fema</a:t>
                      </a:r>
                      <a:r>
                        <a:rPr lang="en-US" dirty="0"/>
                        <a:t> &amp; other regulatory laws</a:t>
                      </a:r>
                    </a:p>
                  </a:txBody>
                  <a:tcPr/>
                </a:tc>
                <a:extLst>
                  <a:ext uri="{0D108BD9-81ED-4DB2-BD59-A6C34878D82A}">
                    <a16:rowId xmlns:a16="http://schemas.microsoft.com/office/drawing/2014/main" val="3289884059"/>
                  </a:ext>
                </a:extLst>
              </a:tr>
              <a:tr h="619896">
                <a:tc>
                  <a:txBody>
                    <a:bodyPr/>
                    <a:lstStyle/>
                    <a:p>
                      <a:endParaRPr lang="en-US"/>
                    </a:p>
                  </a:txBody>
                  <a:tcPr/>
                </a:tc>
                <a:tc>
                  <a:txBody>
                    <a:bodyPr/>
                    <a:lstStyle/>
                    <a:p>
                      <a:endParaRPr lang="en-US"/>
                    </a:p>
                  </a:txBody>
                  <a:tcPr/>
                </a:tc>
                <a:tc>
                  <a:txBody>
                    <a:bodyPr/>
                    <a:lstStyle/>
                    <a:p>
                      <a:endParaRPr lang="en-US" dirty="0"/>
                    </a:p>
                  </a:txBody>
                  <a:tcPr/>
                </a:tc>
                <a:tc>
                  <a:txBody>
                    <a:bodyPr/>
                    <a:lstStyle/>
                    <a:p>
                      <a:r>
                        <a:rPr lang="en-US" dirty="0"/>
                        <a:t>ESOP, ESAR</a:t>
                      </a:r>
                    </a:p>
                  </a:txBody>
                  <a:tcPr/>
                </a:tc>
                <a:tc>
                  <a:txBody>
                    <a:bodyPr/>
                    <a:lstStyle/>
                    <a:p>
                      <a:endParaRPr lang="en-US" dirty="0"/>
                    </a:p>
                  </a:txBody>
                  <a:tcPr/>
                </a:tc>
                <a:extLst>
                  <a:ext uri="{0D108BD9-81ED-4DB2-BD59-A6C34878D82A}">
                    <a16:rowId xmlns:a16="http://schemas.microsoft.com/office/drawing/2014/main" val="1684532526"/>
                  </a:ext>
                </a:extLst>
              </a:tr>
            </a:tbl>
          </a:graphicData>
        </a:graphic>
      </p:graphicFrame>
    </p:spTree>
    <p:extLst>
      <p:ext uri="{BB962C8B-B14F-4D97-AF65-F5344CB8AC3E}">
        <p14:creationId xmlns:p14="http://schemas.microsoft.com/office/powerpoint/2010/main" val="3598899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8EA-88EE-49E9-64F1-E4C4E286AB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5341EA-C928-4DC6-DC00-C4A23C3122F8}"/>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957CFE50-C673-3CE4-FB25-D7688D30FA3D}"/>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4039926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E31EA-0425-0711-A35E-FC8834E5D0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E750AD-3D42-79D9-47A9-552FA362D05D}"/>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62204011-B8E3-F67C-7C9E-66E2694051E2}"/>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20852446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3752</TotalTime>
  <Words>1397</Words>
  <Application>Microsoft Macintosh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droid_serifregular</vt:lpstr>
      <vt:lpstr>Gill Sans MT</vt:lpstr>
      <vt:lpstr>Open Sans</vt:lpstr>
      <vt:lpstr>Oswald</vt:lpstr>
      <vt:lpstr>Poppins</vt:lpstr>
      <vt:lpstr>Wingdings 2</vt:lpstr>
      <vt:lpstr>Dividend</vt:lpstr>
      <vt:lpstr>Aldebaran Capserv private limited</vt:lpstr>
      <vt:lpstr>Who we are </vt:lpstr>
      <vt:lpstr>Who we are </vt:lpstr>
      <vt:lpstr>How  we  work</vt:lpstr>
      <vt:lpstr>How we work</vt:lpstr>
      <vt:lpstr>Key Success Factors</vt:lpstr>
      <vt:lpstr>What we do</vt:lpstr>
      <vt:lpstr>PowerPoint Presentation</vt:lpstr>
      <vt:lpstr>PowerPoint Presentation</vt:lpstr>
      <vt:lpstr>Debt Syndication</vt:lpstr>
      <vt:lpstr>Structured Debt</vt:lpstr>
      <vt:lpstr>Structured Debt</vt:lpstr>
      <vt:lpstr>Structured Debt</vt:lpstr>
      <vt:lpstr>Private Equity</vt:lpstr>
      <vt:lpstr>Mergers &amp; Acquisitions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Aldebaran Capserv private limited</dc:title>
  <dc:creator>Venkatachalam Achutharayan</dc:creator>
  <cp:lastModifiedBy>Venkatachalam Achutharayan</cp:lastModifiedBy>
  <cp:revision>9</cp:revision>
  <dcterms:created xsi:type="dcterms:W3CDTF">2024-01-20T04:05:21Z</dcterms:created>
  <dcterms:modified xsi:type="dcterms:W3CDTF">2024-01-31T04:18:46Z</dcterms:modified>
</cp:coreProperties>
</file>